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260" r:id="rId2"/>
    <p:sldId id="321" r:id="rId3"/>
    <p:sldId id="267" r:id="rId4"/>
    <p:sldId id="329" r:id="rId5"/>
    <p:sldId id="298" r:id="rId6"/>
    <p:sldId id="295" r:id="rId7"/>
    <p:sldId id="296" r:id="rId8"/>
    <p:sldId id="264" r:id="rId9"/>
    <p:sldId id="269" r:id="rId10"/>
    <p:sldId id="265" r:id="rId11"/>
    <p:sldId id="300" r:id="rId12"/>
    <p:sldId id="274" r:id="rId13"/>
    <p:sldId id="301" r:id="rId14"/>
    <p:sldId id="302" r:id="rId15"/>
    <p:sldId id="276" r:id="rId16"/>
    <p:sldId id="280" r:id="rId17"/>
    <p:sldId id="281" r:id="rId18"/>
    <p:sldId id="268" r:id="rId19"/>
    <p:sldId id="304" r:id="rId20"/>
    <p:sldId id="306" r:id="rId21"/>
    <p:sldId id="307" r:id="rId22"/>
    <p:sldId id="277" r:id="rId23"/>
    <p:sldId id="303" r:id="rId24"/>
    <p:sldId id="325" r:id="rId25"/>
    <p:sldId id="283" r:id="rId26"/>
    <p:sldId id="313" r:id="rId27"/>
    <p:sldId id="338" r:id="rId28"/>
    <p:sldId id="270" r:id="rId29"/>
    <p:sldId id="285" r:id="rId30"/>
    <p:sldId id="314" r:id="rId31"/>
    <p:sldId id="331" r:id="rId32"/>
    <p:sldId id="318" r:id="rId33"/>
    <p:sldId id="319" r:id="rId34"/>
    <p:sldId id="326" r:id="rId35"/>
    <p:sldId id="279" r:id="rId36"/>
    <p:sldId id="291" r:id="rId37"/>
    <p:sldId id="323" r:id="rId38"/>
    <p:sldId id="332" r:id="rId39"/>
    <p:sldId id="335" r:id="rId40"/>
    <p:sldId id="336" r:id="rId41"/>
    <p:sldId id="289" r:id="rId42"/>
    <p:sldId id="312" r:id="rId43"/>
    <p:sldId id="337" r:id="rId44"/>
    <p:sldId id="328" r:id="rId45"/>
    <p:sldId id="324" r:id="rId46"/>
    <p:sldId id="311" r:id="rId47"/>
  </p:sldIdLst>
  <p:sldSz cx="12192000" cy="6858000"/>
  <p:notesSz cx="6858000" cy="9144000"/>
  <p:embeddedFontLst>
    <p:embeddedFont>
      <p:font typeface="-윤고딕340" panose="020B0600000101010101" charset="-127"/>
      <p:regular r:id="rId49"/>
    </p:embeddedFont>
    <p:embeddedFont>
      <p:font typeface="Cambria Math" panose="02040503050406030204" pitchFamily="18" charset="0"/>
      <p:regular r:id="rId50"/>
    </p:embeddedFont>
    <p:embeddedFont>
      <p:font typeface="HY목각파임B" panose="0203060000010101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F74"/>
    <a:srgbClr val="F9F3DB"/>
    <a:srgbClr val="FFF6E1"/>
    <a:srgbClr val="F2F3DB"/>
    <a:srgbClr val="F6EFCF"/>
    <a:srgbClr val="F1EFC1"/>
    <a:srgbClr val="EEE6CC"/>
    <a:srgbClr val="EC745B"/>
    <a:srgbClr val="EAE0BE"/>
    <a:srgbClr val="D80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5" autoAdjust="0"/>
    <p:restoredTop sz="91709" autoAdjust="0"/>
  </p:normalViewPr>
  <p:slideViewPr>
    <p:cSldViewPr snapToGrid="0">
      <p:cViewPr varScale="1">
        <p:scale>
          <a:sx n="75" d="100"/>
          <a:sy n="75" d="100"/>
        </p:scale>
        <p:origin x="48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F20EF-8CC2-487E-AA7F-59BA31262235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1DF09-044A-4B98-A3CD-E402575600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51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약 </a:t>
            </a:r>
            <a:r>
              <a:rPr lang="en-US" altLang="ko-KR" dirty="0"/>
              <a:t>2</a:t>
            </a:r>
            <a:r>
              <a:rPr lang="ko-KR" altLang="en-US" dirty="0"/>
              <a:t>년치의 차트 데이터를 기상 군집별로 나누고 그 안에서 중복된 곡을 제거</a:t>
            </a:r>
          </a:p>
          <a:p>
            <a:r>
              <a:rPr lang="ko-KR" altLang="en-US" dirty="0"/>
              <a:t>이 후</a:t>
            </a:r>
            <a:r>
              <a:rPr lang="en-US" altLang="ko-KR" dirty="0"/>
              <a:t>, </a:t>
            </a:r>
            <a:r>
              <a:rPr lang="ko-KR" altLang="en-US" dirty="0"/>
              <a:t>한 곡 내에서 중복을 제거한 형태소를 얻고</a:t>
            </a:r>
            <a:r>
              <a:rPr lang="en-US" altLang="ko-KR" dirty="0"/>
              <a:t>, </a:t>
            </a:r>
            <a:r>
              <a:rPr lang="ko-KR" altLang="en-US" dirty="0"/>
              <a:t>군집별로 빈도수 테이블을 생성</a:t>
            </a:r>
          </a:p>
          <a:p>
            <a:endParaRPr lang="ko-KR" altLang="en-US" dirty="0"/>
          </a:p>
          <a:p>
            <a:r>
              <a:rPr lang="ko-KR" altLang="en-US" dirty="0"/>
              <a:t>곡이 많이 포함된 군집은 단어의 빈도 수가 대체로 높아져서 </a:t>
            </a:r>
            <a:r>
              <a:rPr lang="ko-KR" altLang="en-US" dirty="0" err="1"/>
              <a:t>군집별</a:t>
            </a:r>
            <a:r>
              <a:rPr lang="ko-KR" altLang="en-US" dirty="0"/>
              <a:t> 유의미한 결과를 </a:t>
            </a:r>
          </a:p>
          <a:p>
            <a:r>
              <a:rPr lang="ko-KR" altLang="en-US" dirty="0"/>
              <a:t>얻기 어려움</a:t>
            </a:r>
            <a:r>
              <a:rPr lang="en-US" altLang="ko-KR" dirty="0"/>
              <a:t>. </a:t>
            </a:r>
            <a:r>
              <a:rPr lang="ko-KR" altLang="en-US" dirty="0" err="1"/>
              <a:t>따라서군집이</a:t>
            </a:r>
            <a:r>
              <a:rPr lang="ko-KR" altLang="en-US" dirty="0"/>
              <a:t> 가지고 있는 곡의 수를 군집 내 단어 빈도수에서 </a:t>
            </a:r>
            <a:r>
              <a:rPr lang="ko-KR" altLang="en-US" dirty="0" err="1"/>
              <a:t>나누어준</a:t>
            </a:r>
            <a:r>
              <a:rPr lang="ko-KR" altLang="en-US" dirty="0"/>
              <a:t> 테이블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7859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5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90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98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774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810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2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57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755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Factoextra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패키지의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fviz_nbclust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이용하여 군집개수별 오차의 크기를 확인할 수 있었다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최심신적설량이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초과인 것은 눈과 관련된 하나의 군집으로 결정하였고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나머지 적설량이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데이터 안에서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Elbow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방식으로 최적의 군집이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것을 확인하였다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전체 데이터를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군집으로 나누었다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470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111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65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최적화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0269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표 추가하면서 설명 추가</a:t>
            </a:r>
            <a:r>
              <a:rPr lang="en-US" altLang="ko-KR" dirty="0"/>
              <a:t>! TF-IDF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단계 이랬는데 </a:t>
            </a:r>
            <a:r>
              <a:rPr lang="en-US" altLang="ko-KR" dirty="0"/>
              <a:t>2</a:t>
            </a:r>
            <a:r>
              <a:rPr lang="ko-KR" altLang="en-US" dirty="0"/>
              <a:t>단계 이랬어 그래서 우리 이런 최적화를 했다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맨 앞에 한페이지 내에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en-US" altLang="ko-KR" dirty="0"/>
              <a:t>–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 </a:t>
            </a:r>
            <a:r>
              <a:rPr lang="en-US" altLang="ko-KR" dirty="0"/>
              <a:t>-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차 </a:t>
            </a:r>
            <a:r>
              <a:rPr lang="en-US" altLang="ko-KR" dirty="0"/>
              <a:t>– </a:t>
            </a:r>
            <a:r>
              <a:rPr lang="ko-KR" altLang="en-US" dirty="0"/>
              <a:t>결과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최적화 과정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6248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C1DF09-044A-4B98-A3CD-E4025756009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189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84D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이등변 삼각형 5"/>
          <p:cNvSpPr/>
          <p:nvPr userDrawn="1"/>
        </p:nvSpPr>
        <p:spPr>
          <a:xfrm rot="5400000">
            <a:off x="942972" y="1362466"/>
            <a:ext cx="2019304" cy="1314448"/>
          </a:xfrm>
          <a:prstGeom prst="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/>
          <p:cNvSpPr/>
          <p:nvPr userDrawn="1"/>
        </p:nvSpPr>
        <p:spPr>
          <a:xfrm rot="5400000">
            <a:off x="2219324" y="3524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/>
          <p:cNvSpPr/>
          <p:nvPr userDrawn="1"/>
        </p:nvSpPr>
        <p:spPr>
          <a:xfrm rot="10800000">
            <a:off x="257175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각 삼각형 8"/>
          <p:cNvSpPr/>
          <p:nvPr userDrawn="1"/>
        </p:nvSpPr>
        <p:spPr>
          <a:xfrm rot="10800000" flipH="1">
            <a:off x="386715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각 삼각형 11"/>
          <p:cNvSpPr/>
          <p:nvPr userDrawn="1"/>
        </p:nvSpPr>
        <p:spPr>
          <a:xfrm>
            <a:off x="10896600" y="5829300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/>
          <p:cNvSpPr/>
          <p:nvPr userDrawn="1"/>
        </p:nvSpPr>
        <p:spPr>
          <a:xfrm flipH="1">
            <a:off x="9601200" y="5848347"/>
            <a:ext cx="1295400" cy="1028700"/>
          </a:xfrm>
          <a:prstGeom prst="rt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 userDrawn="1"/>
        </p:nvSpPr>
        <p:spPr>
          <a:xfrm rot="16200000">
            <a:off x="10525124" y="5191124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텍스트 개체 틀 19"/>
          <p:cNvSpPr>
            <a:spLocks noGrp="1"/>
          </p:cNvSpPr>
          <p:nvPr>
            <p:ph type="body" sz="quarter" idx="10" hasCustomPrompt="1"/>
          </p:nvPr>
        </p:nvSpPr>
        <p:spPr>
          <a:xfrm>
            <a:off x="5162550" y="2389815"/>
            <a:ext cx="5539306" cy="50307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/>
            </a:lvl1pPr>
          </a:lstStyle>
          <a:p>
            <a:r>
              <a:rPr lang="en-US" altLang="ko-KR" sz="3200" dirty="0">
                <a:solidFill>
                  <a:srgbClr val="E84D3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SUBTITLE</a:t>
            </a:r>
            <a:endParaRPr lang="ko-KR" altLang="en-US" sz="3200" dirty="0">
              <a:solidFill>
                <a:srgbClr val="E84D3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1" name="텍스트 개체 틀 19"/>
          <p:cNvSpPr>
            <a:spLocks noGrp="1"/>
          </p:cNvSpPr>
          <p:nvPr>
            <p:ph type="body" sz="quarter" idx="11" hasCustomPrompt="1"/>
          </p:nvPr>
        </p:nvSpPr>
        <p:spPr>
          <a:xfrm>
            <a:off x="5162550" y="2957681"/>
            <a:ext cx="5539306" cy="18097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lang="en-US" altLang="ko-KR" sz="6000" dirty="0">
                <a:solidFill>
                  <a:srgbClr val="496F74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INSERT YOUR MAIN TITLE</a:t>
            </a:r>
            <a:endParaRPr lang="ko-KR" altLang="en-US" sz="6000" dirty="0">
              <a:solidFill>
                <a:srgbClr val="496F74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731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822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7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487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927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/>
          <p:cNvSpPr/>
          <p:nvPr userDrawn="1"/>
        </p:nvSpPr>
        <p:spPr>
          <a:xfrm rot="10800000">
            <a:off x="0" y="-3"/>
            <a:ext cx="1295400" cy="1028700"/>
          </a:xfrm>
          <a:prstGeom prst="rtTriangle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각 삼각형 2"/>
          <p:cNvSpPr/>
          <p:nvPr userDrawn="1"/>
        </p:nvSpPr>
        <p:spPr>
          <a:xfrm rot="10800000" flipH="1">
            <a:off x="1295400" y="-2"/>
            <a:ext cx="1295400" cy="1028700"/>
          </a:xfrm>
          <a:prstGeom prst="rtTriangle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 userDrawn="1"/>
        </p:nvSpPr>
        <p:spPr>
          <a:xfrm rot="5400000">
            <a:off x="-352428" y="352425"/>
            <a:ext cx="2019304" cy="1314448"/>
          </a:xfrm>
          <a:prstGeom prst="triangle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이등변 삼각형 4"/>
          <p:cNvSpPr/>
          <p:nvPr userDrawn="1"/>
        </p:nvSpPr>
        <p:spPr>
          <a:xfrm rot="5400000">
            <a:off x="-371476" y="2371729"/>
            <a:ext cx="2019304" cy="1314448"/>
          </a:xfrm>
          <a:prstGeom prst="triangle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259080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6"/>
          <p:cNvSpPr>
            <a:spLocks noGrp="1"/>
          </p:cNvSpPr>
          <p:nvPr>
            <p:ph type="pic" sz="quarter" idx="11"/>
          </p:nvPr>
        </p:nvSpPr>
        <p:spPr>
          <a:xfrm>
            <a:off x="5577455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564110" y="2569936"/>
            <a:ext cx="2568575" cy="256857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8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836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912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785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2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48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0048598-6D35-43ED-A7A9-749CF1B40A27}" type="datetimeFigureOut">
              <a:rPr lang="ko-KR" altLang="en-US" smtClean="0"/>
              <a:t>2018-10-29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1CAC3F-21B6-4B83-8B78-56E8BDF4AF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3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90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4119812" y="3429000"/>
            <a:ext cx="7413427" cy="1791929"/>
          </a:xfrm>
        </p:spPr>
        <p:txBody>
          <a:bodyPr/>
          <a:lstStyle/>
          <a:p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팀명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알범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까기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(4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)</a:t>
            </a:r>
          </a:p>
          <a:p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팀원 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: </a:t>
            </a:r>
            <a:r>
              <a:rPr lang="ko-KR" altLang="en-US" sz="2400" b="1" dirty="0" err="1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김희범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양주영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이민수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이슬비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정해준 </a:t>
            </a:r>
            <a:endParaRPr lang="en-US" altLang="ko-KR" sz="2400" b="1" dirty="0">
              <a:solidFill>
                <a:schemeClr val="accent5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4119812" y="2347824"/>
            <a:ext cx="6528523" cy="778834"/>
          </a:xfrm>
        </p:spPr>
        <p:txBody>
          <a:bodyPr/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  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알범까기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프로젝트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8148DE-F452-49B6-866B-F4E57F0037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37" y="2336938"/>
            <a:ext cx="614317" cy="61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63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B51E1DE4-B367-4DA4-9F16-EC52A843FC4F}"/>
              </a:ext>
            </a:extLst>
          </p:cNvPr>
          <p:cNvCxnSpPr>
            <a:cxnSpLocks/>
          </p:cNvCxnSpPr>
          <p:nvPr/>
        </p:nvCxnSpPr>
        <p:spPr>
          <a:xfrm>
            <a:off x="3361273" y="5184231"/>
            <a:ext cx="5834505" cy="306959"/>
          </a:xfrm>
          <a:prstGeom prst="bentConnector3">
            <a:avLst>
              <a:gd name="adj1" fmla="val -75"/>
            </a:avLst>
          </a:prstGeom>
          <a:ln w="57150">
            <a:solidFill>
              <a:srgbClr val="49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A77F990-C68F-4431-88A4-BFA44ECF9137}"/>
              </a:ext>
            </a:extLst>
          </p:cNvPr>
          <p:cNvSpPr/>
          <p:nvPr/>
        </p:nvSpPr>
        <p:spPr>
          <a:xfrm>
            <a:off x="4559995" y="5813087"/>
            <a:ext cx="3337560" cy="77724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사용자가 선택한 날씨 데이터에 따른 추천 음악 리스트</a:t>
            </a:r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B6E14CD-187D-4289-B329-0FED7D6E0C24}"/>
              </a:ext>
            </a:extLst>
          </p:cNvPr>
          <p:cNvSpPr/>
          <p:nvPr/>
        </p:nvSpPr>
        <p:spPr>
          <a:xfrm>
            <a:off x="2198465" y="4588551"/>
            <a:ext cx="2301240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군집 별 키워드 추출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0B080C1-8B24-427B-858C-DDA4C35D5E69}"/>
              </a:ext>
            </a:extLst>
          </p:cNvPr>
          <p:cNvSpPr/>
          <p:nvPr/>
        </p:nvSpPr>
        <p:spPr>
          <a:xfrm>
            <a:off x="2198465" y="3640426"/>
            <a:ext cx="2301240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날씨 군집 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형태소 묶음 생성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7CC777-2E30-4E8D-A466-0AE02CC52C78}"/>
              </a:ext>
            </a:extLst>
          </p:cNvPr>
          <p:cNvSpPr/>
          <p:nvPr/>
        </p:nvSpPr>
        <p:spPr>
          <a:xfrm>
            <a:off x="8045160" y="1764634"/>
            <a:ext cx="2301240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현재 날씨 입력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CC21AB2-57E3-4D8F-8755-1FBA70A5902D}"/>
              </a:ext>
            </a:extLst>
          </p:cNvPr>
          <p:cNvSpPr txBox="1">
            <a:spLocks/>
          </p:cNvSpPr>
          <p:nvPr/>
        </p:nvSpPr>
        <p:spPr>
          <a:xfrm>
            <a:off x="1639512" y="92117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시스템 구성도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BFF51C23-AE58-48F3-BAE8-F16D96692A0D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83158C0-9F3D-453B-9878-643C12F58E9C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 flipH="1">
            <a:off x="3349084" y="2372490"/>
            <a:ext cx="1" cy="319010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BBDCCA14-8507-462C-8AD4-885560BCA603}"/>
              </a:ext>
            </a:extLst>
          </p:cNvPr>
          <p:cNvCxnSpPr>
            <a:cxnSpLocks/>
          </p:cNvCxnSpPr>
          <p:nvPr/>
        </p:nvCxnSpPr>
        <p:spPr>
          <a:xfrm rot="10800000">
            <a:off x="3438582" y="3430028"/>
            <a:ext cx="2685889" cy="513863"/>
          </a:xfrm>
          <a:prstGeom prst="bentConnector3">
            <a:avLst>
              <a:gd name="adj1" fmla="val 50000"/>
            </a:avLst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7F3F248-4160-49BD-B1A8-ACD6F420AEA6}"/>
              </a:ext>
            </a:extLst>
          </p:cNvPr>
          <p:cNvCxnSpPr>
            <a:cxnSpLocks/>
          </p:cNvCxnSpPr>
          <p:nvPr/>
        </p:nvCxnSpPr>
        <p:spPr>
          <a:xfrm>
            <a:off x="9195778" y="4645725"/>
            <a:ext cx="0" cy="870120"/>
          </a:xfrm>
          <a:prstGeom prst="line">
            <a:avLst/>
          </a:prstGeom>
          <a:ln w="57150">
            <a:solidFill>
              <a:srgbClr val="496F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F8CA36F-F62B-4174-8334-1130483A109F}"/>
              </a:ext>
            </a:extLst>
          </p:cNvPr>
          <p:cNvCxnSpPr>
            <a:cxnSpLocks/>
          </p:cNvCxnSpPr>
          <p:nvPr/>
        </p:nvCxnSpPr>
        <p:spPr>
          <a:xfrm>
            <a:off x="6194519" y="5491190"/>
            <a:ext cx="0" cy="263991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FDFA047-2BC0-46EE-9AAB-711C2C429A42}"/>
              </a:ext>
            </a:extLst>
          </p:cNvPr>
          <p:cNvSpPr/>
          <p:nvPr/>
        </p:nvSpPr>
        <p:spPr>
          <a:xfrm>
            <a:off x="2158034" y="1765660"/>
            <a:ext cx="2382101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일별 음원 차트 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EEC46FB-B824-45A4-93B5-663B3FBA5F97}"/>
              </a:ext>
            </a:extLst>
          </p:cNvPr>
          <p:cNvSpPr/>
          <p:nvPr/>
        </p:nvSpPr>
        <p:spPr>
          <a:xfrm>
            <a:off x="2198465" y="2691500"/>
            <a:ext cx="2301238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노래 가사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29AC0C3-1343-4604-99A1-E78CDD132D57}"/>
              </a:ext>
            </a:extLst>
          </p:cNvPr>
          <p:cNvCxnSpPr>
            <a:cxnSpLocks/>
          </p:cNvCxnSpPr>
          <p:nvPr/>
        </p:nvCxnSpPr>
        <p:spPr>
          <a:xfrm flipH="1">
            <a:off x="3349084" y="3298080"/>
            <a:ext cx="1" cy="319010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801D97A9-D981-43DB-92FD-0277C060122B}"/>
              </a:ext>
            </a:extLst>
          </p:cNvPr>
          <p:cNvCxnSpPr>
            <a:cxnSpLocks/>
          </p:cNvCxnSpPr>
          <p:nvPr/>
        </p:nvCxnSpPr>
        <p:spPr>
          <a:xfrm flipH="1">
            <a:off x="3349084" y="4252382"/>
            <a:ext cx="1" cy="319010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870387B3-AD18-43F6-B41C-3003E34BEA1B}"/>
              </a:ext>
            </a:extLst>
          </p:cNvPr>
          <p:cNvSpPr/>
          <p:nvPr/>
        </p:nvSpPr>
        <p:spPr>
          <a:xfrm>
            <a:off x="5101597" y="1764634"/>
            <a:ext cx="2382101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일별 기상 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D97D8EA5-9889-4DE5-9DF3-8B8FA6F5C49A}"/>
              </a:ext>
            </a:extLst>
          </p:cNvPr>
          <p:cNvSpPr/>
          <p:nvPr/>
        </p:nvSpPr>
        <p:spPr>
          <a:xfrm>
            <a:off x="5101597" y="2692863"/>
            <a:ext cx="2382101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전국 평균 기상 데이터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19B13D9C-0450-4363-809F-FC8FCA690769}"/>
              </a:ext>
            </a:extLst>
          </p:cNvPr>
          <p:cNvSpPr/>
          <p:nvPr/>
        </p:nvSpPr>
        <p:spPr>
          <a:xfrm>
            <a:off x="5101597" y="3641142"/>
            <a:ext cx="2382101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유사 날씨 군집 분석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9243401-5A7D-4913-82AD-80CA69223320}"/>
              </a:ext>
            </a:extLst>
          </p:cNvPr>
          <p:cNvCxnSpPr>
            <a:cxnSpLocks/>
            <a:stCxn id="64" idx="2"/>
            <a:endCxn id="65" idx="0"/>
          </p:cNvCxnSpPr>
          <p:nvPr/>
        </p:nvCxnSpPr>
        <p:spPr>
          <a:xfrm>
            <a:off x="6292648" y="2371464"/>
            <a:ext cx="0" cy="321399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7A4E6AA4-54ED-4EFD-856C-66D291C24D47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>
            <a:off x="6292648" y="3299693"/>
            <a:ext cx="0" cy="341449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DE99BA6-BF89-4320-A856-EF2C277E8B0D}"/>
              </a:ext>
            </a:extLst>
          </p:cNvPr>
          <p:cNvSpPr/>
          <p:nvPr/>
        </p:nvSpPr>
        <p:spPr>
          <a:xfrm>
            <a:off x="8004731" y="2674879"/>
            <a:ext cx="2382097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군집 기준점 거리 분석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7560F7F-1286-4DFF-B56C-9232C0EA30A9}"/>
              </a:ext>
            </a:extLst>
          </p:cNvPr>
          <p:cNvSpPr/>
          <p:nvPr/>
        </p:nvSpPr>
        <p:spPr>
          <a:xfrm>
            <a:off x="7839237" y="3636331"/>
            <a:ext cx="2713083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군집 거리 별 키워드 추출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DE28B61-F4E0-4C04-B203-BC66E40B1429}"/>
              </a:ext>
            </a:extLst>
          </p:cNvPr>
          <p:cNvSpPr/>
          <p:nvPr/>
        </p:nvSpPr>
        <p:spPr>
          <a:xfrm>
            <a:off x="7839237" y="4522047"/>
            <a:ext cx="2713083" cy="606830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키워드를 포함한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상위 음원 리스트 추천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E2789DC-E20C-4E73-8B4D-73E5B8B4B7C8}"/>
              </a:ext>
            </a:extLst>
          </p:cNvPr>
          <p:cNvCxnSpPr>
            <a:cxnSpLocks/>
            <a:endCxn id="76" idx="0"/>
          </p:cNvCxnSpPr>
          <p:nvPr/>
        </p:nvCxnSpPr>
        <p:spPr>
          <a:xfrm flipH="1">
            <a:off x="9195779" y="4241404"/>
            <a:ext cx="2" cy="280643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E2752F89-A96B-4543-9EB7-FEE39BD999D7}"/>
              </a:ext>
            </a:extLst>
          </p:cNvPr>
          <p:cNvCxnSpPr>
            <a:cxnSpLocks/>
          </p:cNvCxnSpPr>
          <p:nvPr/>
        </p:nvCxnSpPr>
        <p:spPr>
          <a:xfrm>
            <a:off x="9195778" y="2364631"/>
            <a:ext cx="0" cy="321399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0CB764F0-CDC6-4DFB-B92D-7A0208041D64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9195778" y="3280479"/>
            <a:ext cx="1" cy="355852"/>
          </a:xfrm>
          <a:prstGeom prst="straightConnector1">
            <a:avLst/>
          </a:prstGeom>
          <a:ln w="5715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61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6B68CE-2C6B-4605-AB88-73CD856B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833731"/>
              </p:ext>
            </p:extLst>
          </p:nvPr>
        </p:nvGraphicFramePr>
        <p:xfrm>
          <a:off x="1931463" y="1629187"/>
          <a:ext cx="5539599" cy="4717220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058644">
                  <a:extLst>
                    <a:ext uri="{9D8B030D-6E8A-4147-A177-3AD203B41FA5}">
                      <a16:colId xmlns:a16="http://schemas.microsoft.com/office/drawing/2014/main" val="4004447721"/>
                    </a:ext>
                  </a:extLst>
                </a:gridCol>
                <a:gridCol w="3480955">
                  <a:extLst>
                    <a:ext uri="{9D8B030D-6E8A-4147-A177-3AD203B41FA5}">
                      <a16:colId xmlns:a16="http://schemas.microsoft.com/office/drawing/2014/main" val="2790918218"/>
                    </a:ext>
                  </a:extLst>
                </a:gridCol>
              </a:tblGrid>
              <a:tr h="44096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패키지명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BC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기능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CB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41414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dplyr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0B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데이터 </a:t>
                      </a:r>
                      <a:r>
                        <a:rPr lang="ko-KR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전처리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0B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295362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RSelenium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웹 </a:t>
                      </a:r>
                      <a:r>
                        <a:rPr lang="ko-KR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크롤링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825668"/>
                  </a:ext>
                </a:extLst>
              </a:tr>
              <a:tr h="70707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wordcloud2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워드</a:t>
                      </a:r>
                      <a:r>
                        <a:rPr lang="en-US" alt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클라우드 생성</a:t>
                      </a:r>
                      <a:endParaRPr lang="en-US" alt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데이터 시각화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45254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factoextra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군집분석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9071860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RColorBrewer</a:t>
                      </a:r>
                      <a:endParaRPr lang="ko-KR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시각화 시 색상 선택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76640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KoNLP</a:t>
                      </a:r>
                      <a:endParaRPr lang="ko-KR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형태소 분석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933178"/>
                  </a:ext>
                </a:extLst>
              </a:tr>
              <a:tr h="5878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ggplot2</a:t>
                      </a:r>
                      <a:endParaRPr lang="ko-KR" sz="1800" kern="1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탐색적 분석 및 시각화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86027"/>
                  </a:ext>
                </a:extLst>
              </a:tr>
              <a:tr h="4968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stat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군집분석</a:t>
                      </a:r>
                      <a:endParaRPr lang="ko-KR" sz="1800" kern="1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F9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067169"/>
                  </a:ext>
                </a:extLst>
              </a:tr>
            </a:tbl>
          </a:graphicData>
        </a:graphic>
      </p:graphicFrame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EA6AA0D7-90FF-4BC9-895F-DA74825593FF}"/>
              </a:ext>
            </a:extLst>
          </p:cNvPr>
          <p:cNvSpPr txBox="1">
            <a:spLocks/>
          </p:cNvSpPr>
          <p:nvPr/>
        </p:nvSpPr>
        <p:spPr>
          <a:xfrm>
            <a:off x="1639512" y="92117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분석 환경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3ECC9509-D24F-419F-B2F2-AADF17933995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16B6B8-434E-44B0-8EC4-A110CC312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27"/>
          <a:stretch/>
        </p:blipFill>
        <p:spPr>
          <a:xfrm>
            <a:off x="8427026" y="2579233"/>
            <a:ext cx="3377809" cy="3024945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F46CA41C-E18A-4940-B09C-5D706AD44F46}"/>
              </a:ext>
            </a:extLst>
          </p:cNvPr>
          <p:cNvSpPr/>
          <p:nvPr/>
        </p:nvSpPr>
        <p:spPr>
          <a:xfrm rot="10800000">
            <a:off x="7574970" y="3512127"/>
            <a:ext cx="1111829" cy="956388"/>
          </a:xfrm>
          <a:prstGeom prst="rightArrow">
            <a:avLst/>
          </a:prstGeom>
          <a:solidFill>
            <a:srgbClr val="C8C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742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178CBF-C04E-4E7D-8B6F-26E917B66487}"/>
              </a:ext>
            </a:extLst>
          </p:cNvPr>
          <p:cNvSpPr/>
          <p:nvPr/>
        </p:nvSpPr>
        <p:spPr>
          <a:xfrm>
            <a:off x="2098963" y="1666047"/>
            <a:ext cx="8731606" cy="4705773"/>
          </a:xfrm>
          <a:prstGeom prst="rect">
            <a:avLst/>
          </a:prstGeom>
          <a:solidFill>
            <a:srgbClr val="FB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59C16F-177A-4E8D-8898-22B99152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63" y="1666047"/>
            <a:ext cx="8731606" cy="4705773"/>
          </a:xfrm>
          <a:prstGeom prst="rect">
            <a:avLst/>
          </a:prstGeom>
        </p:spPr>
      </p:pic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586A60E7-4ECA-4B4D-8687-64E8578F64D2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22" name="텍스트 개체 틀 2">
            <a:extLst>
              <a:ext uri="{FF2B5EF4-FFF2-40B4-BE49-F238E27FC236}">
                <a16:creationId xmlns:a16="http://schemas.microsoft.com/office/drawing/2014/main" id="{A993C03B-DB7D-4EA3-94E5-ACEC6F2EDFBB}"/>
              </a:ext>
            </a:extLst>
          </p:cNvPr>
          <p:cNvSpPr txBox="1">
            <a:spLocks/>
          </p:cNvSpPr>
          <p:nvPr/>
        </p:nvSpPr>
        <p:spPr>
          <a:xfrm>
            <a:off x="1639512" y="92117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2-3. WBS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일정 계획</a:t>
            </a:r>
          </a:p>
        </p:txBody>
      </p:sp>
    </p:spTree>
    <p:extLst>
      <p:ext uri="{BB962C8B-B14F-4D97-AF65-F5344CB8AC3E}">
        <p14:creationId xmlns:p14="http://schemas.microsoft.com/office/powerpoint/2010/main" val="344230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A4B33A7-6D0B-49F3-985A-DD3125E1D46B}"/>
              </a:ext>
            </a:extLst>
          </p:cNvPr>
          <p:cNvSpPr/>
          <p:nvPr/>
        </p:nvSpPr>
        <p:spPr>
          <a:xfrm>
            <a:off x="6513946" y="3117514"/>
            <a:ext cx="5302825" cy="2659831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D8E9BB2-4B3D-4B0F-86B3-B7A2870CB42A}"/>
              </a:ext>
            </a:extLst>
          </p:cNvPr>
          <p:cNvSpPr/>
          <p:nvPr/>
        </p:nvSpPr>
        <p:spPr>
          <a:xfrm>
            <a:off x="1459402" y="3117514"/>
            <a:ext cx="4825945" cy="2659831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EA21D9D-20B4-4ACA-8A03-9A68047DB941}"/>
              </a:ext>
            </a:extLst>
          </p:cNvPr>
          <p:cNvSpPr/>
          <p:nvPr/>
        </p:nvSpPr>
        <p:spPr>
          <a:xfrm>
            <a:off x="2143951" y="2531360"/>
            <a:ext cx="148309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2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기상데이터</a:t>
            </a:r>
            <a:endParaRPr lang="ko-KR" altLang="en-US" sz="2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857A9F-7D27-4DF9-9565-8464C6B63F72}"/>
              </a:ext>
            </a:extLst>
          </p:cNvPr>
          <p:cNvSpPr/>
          <p:nvPr/>
        </p:nvSpPr>
        <p:spPr>
          <a:xfrm>
            <a:off x="7162760" y="2552142"/>
            <a:ext cx="22012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 차트 </a:t>
            </a:r>
            <a:r>
              <a:rPr lang="ko-KR" altLang="ko-KR" sz="22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데이터</a:t>
            </a:r>
            <a:endParaRPr lang="ko-KR" altLang="en-US" sz="2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479522-F9A8-4558-A6A4-631DA4AF97DA}"/>
              </a:ext>
            </a:extLst>
          </p:cNvPr>
          <p:cNvSpPr/>
          <p:nvPr/>
        </p:nvSpPr>
        <p:spPr>
          <a:xfrm>
            <a:off x="1571393" y="3251016"/>
            <a:ext cx="4830563" cy="22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전국 일별 평균기온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 강수량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평균 풍속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평균 상대습도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 </a:t>
            </a:r>
            <a:r>
              <a:rPr lang="ko-KR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최심신적설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평균 </a:t>
            </a:r>
            <a:r>
              <a:rPr lang="ko-KR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전운량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평균 </a:t>
            </a:r>
            <a:r>
              <a:rPr lang="ko-KR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중하층운량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안개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계속시간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데이터 수집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      </a:t>
            </a:r>
            <a:r>
              <a:rPr lang="ko-KR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출처</a:t>
            </a: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: </a:t>
            </a:r>
            <a:r>
              <a:rPr lang="ko-KR" altLang="ko-KR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</a:t>
            </a:r>
            <a:r>
              <a:rPr lang="ko-KR" altLang="en-US" kern="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자료개방포털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570902-96D8-44D6-8902-04682D6FDBCE}"/>
              </a:ext>
            </a:extLst>
          </p:cNvPr>
          <p:cNvSpPr/>
          <p:nvPr/>
        </p:nvSpPr>
        <p:spPr>
          <a:xfrm>
            <a:off x="6672349" y="3334143"/>
            <a:ext cx="5027814" cy="22265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RSelenium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패키지를 이용하여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R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에서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웹 </a:t>
            </a:r>
            <a:r>
              <a:rPr lang="ko-KR" altLang="ko-KR" sz="1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크롤링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벅스 일간 차트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100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의 곡 타이틀명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아티스트명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트랙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고유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번호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가사 데이터</a:t>
            </a:r>
            <a:r>
              <a:rPr lang="en-US" altLang="ko-KR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수집</a:t>
            </a: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9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              </a:t>
            </a:r>
            <a:r>
              <a:rPr lang="ko-KR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출처</a:t>
            </a:r>
            <a:r>
              <a:rPr lang="en-US" altLang="ko-KR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: </a:t>
            </a:r>
            <a:r>
              <a:rPr lang="ko-KR" altLang="en-US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벅스 뮤직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F654F67-16EF-460E-9369-D1A62F729225}"/>
              </a:ext>
            </a:extLst>
          </p:cNvPr>
          <p:cNvSpPr/>
          <p:nvPr/>
        </p:nvSpPr>
        <p:spPr>
          <a:xfrm>
            <a:off x="1639511" y="1702010"/>
            <a:ext cx="573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ko-KR" altLang="en-US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수집 데이터 기간 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</a:t>
            </a:r>
            <a:r>
              <a:rPr lang="ko-KR" altLang="en-US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2017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월 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~ 2018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년 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9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월</a:t>
            </a:r>
            <a:r>
              <a:rPr lang="en-US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30</a:t>
            </a:r>
            <a:r>
              <a:rPr lang="ko-KR" altLang="ko-KR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</a:t>
            </a:r>
            <a:endParaRPr lang="ko-KR" altLang="en-US" dirty="0">
              <a:solidFill>
                <a:srgbClr val="496F74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F9360C-908C-460C-8E83-1F0DD71D8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051" y="2531360"/>
            <a:ext cx="342900" cy="5238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D44981E-524D-4697-8D2B-DC686181D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60" y="2531360"/>
            <a:ext cx="342900" cy="523875"/>
          </a:xfrm>
          <a:prstGeom prst="rect">
            <a:avLst/>
          </a:prstGeom>
        </p:spPr>
      </p:pic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7942C475-1223-429F-B699-45655F513CF0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4" name="텍스트 개체 틀 2">
            <a:extLst>
              <a:ext uri="{FF2B5EF4-FFF2-40B4-BE49-F238E27FC236}">
                <a16:creationId xmlns:a16="http://schemas.microsoft.com/office/drawing/2014/main" id="{530E44CB-29EA-4C80-971D-041046C72CE1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 </a:t>
            </a:r>
          </a:p>
        </p:txBody>
      </p:sp>
    </p:spTree>
    <p:extLst>
      <p:ext uri="{BB962C8B-B14F-4D97-AF65-F5344CB8AC3E}">
        <p14:creationId xmlns:p14="http://schemas.microsoft.com/office/powerpoint/2010/main" val="1239110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37F031D-AB7D-4DF5-9CB7-09543BD1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447" y="1381655"/>
            <a:ext cx="342900" cy="523875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6616CB1-3450-4459-A115-3D074776A4DC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0326C6-AB01-4B1B-8A2D-7C63D4C4AD09}"/>
              </a:ext>
            </a:extLst>
          </p:cNvPr>
          <p:cNvSpPr/>
          <p:nvPr/>
        </p:nvSpPr>
        <p:spPr>
          <a:xfrm>
            <a:off x="1926897" y="1381655"/>
            <a:ext cx="160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4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기상데이터</a:t>
            </a:r>
            <a:endParaRPr lang="ko-KR" altLang="en-US" sz="24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E160EF8-3B27-4587-8C37-8C9102854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063" y="1915925"/>
            <a:ext cx="2162565" cy="403503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514F21-FDB3-4E0A-89F7-181F69D7A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592" y="1915925"/>
            <a:ext cx="2162565" cy="403503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FF657073-B418-405C-932A-A0947FC6C935}"/>
              </a:ext>
            </a:extLst>
          </p:cNvPr>
          <p:cNvSpPr/>
          <p:nvPr/>
        </p:nvSpPr>
        <p:spPr>
          <a:xfrm>
            <a:off x="6135807" y="3282652"/>
            <a:ext cx="1042605" cy="956388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1B79412-284E-43E3-9A6F-A01343FBA3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20" y="2917034"/>
            <a:ext cx="2162565" cy="203281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39022E8-A149-4E7D-A13B-3BFAFE534C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0" t="-1" r="34843" b="65856"/>
          <a:stretch/>
        </p:blipFill>
        <p:spPr>
          <a:xfrm>
            <a:off x="8686800" y="3052802"/>
            <a:ext cx="976746" cy="118623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3669FE0-158B-4754-A618-F46C418E2C4A}"/>
              </a:ext>
            </a:extLst>
          </p:cNvPr>
          <p:cNvSpPr/>
          <p:nvPr/>
        </p:nvSpPr>
        <p:spPr>
          <a:xfrm>
            <a:off x="3227800" y="6065940"/>
            <a:ext cx="6858617" cy="47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전국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 데이터를 일별로 평균을 내어 </a:t>
            </a:r>
            <a:r>
              <a:rPr lang="ko-KR" altLang="en-US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일별 평균 기상 데이터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를 생성 </a:t>
            </a:r>
            <a:endParaRPr lang="ko-KR" altLang="en-US" dirty="0"/>
          </a:p>
        </p:txBody>
      </p: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E9A4F4E2-C053-4324-A671-693D93BF6BA2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622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5793805-4204-4AD1-B885-63AAE7DDED67}"/>
              </a:ext>
            </a:extLst>
          </p:cNvPr>
          <p:cNvSpPr/>
          <p:nvPr/>
        </p:nvSpPr>
        <p:spPr>
          <a:xfrm>
            <a:off x="4573273" y="3698920"/>
            <a:ext cx="6324474" cy="1449289"/>
          </a:xfrm>
          <a:prstGeom prst="roundRect">
            <a:avLst/>
          </a:prstGeom>
          <a:solidFill>
            <a:srgbClr val="EEE6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420EA72-D75B-4BBD-BA07-C4DF87DD6DF2}"/>
              </a:ext>
            </a:extLst>
          </p:cNvPr>
          <p:cNvSpPr/>
          <p:nvPr/>
        </p:nvSpPr>
        <p:spPr>
          <a:xfrm>
            <a:off x="4550595" y="2157332"/>
            <a:ext cx="6209088" cy="13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한글 </a:t>
            </a:r>
            <a:r>
              <a:rPr lang="ko-KR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 분석 패키지 </a:t>
            </a:r>
            <a:r>
              <a:rPr lang="en-US" altLang="ko-KR" b="1" kern="100" dirty="0" err="1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KoNLP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의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SimplePos22 </a:t>
            </a:r>
            <a:r>
              <a:rPr lang="ko-KR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함수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이용 </a:t>
            </a:r>
            <a:endParaRPr lang="en-US" altLang="ko-KR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22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가지의 형태소로 분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해한 후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보통명사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고유명사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동사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형용사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외국어 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형태소만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취함</a:t>
            </a:r>
            <a:endParaRPr lang="en-US" altLang="ko-KR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36616CB1-3450-4459-A115-3D074776A4DC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45D6CBE-57E1-4DDB-813A-997432032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447" y="1381655"/>
            <a:ext cx="342900" cy="52387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4A8D20-8258-4872-98A3-41D1E9A93DF8}"/>
              </a:ext>
            </a:extLst>
          </p:cNvPr>
          <p:cNvSpPr/>
          <p:nvPr/>
        </p:nvSpPr>
        <p:spPr>
          <a:xfrm>
            <a:off x="1926897" y="1381655"/>
            <a:ext cx="2385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 차트 </a:t>
            </a:r>
            <a:r>
              <a:rPr lang="ko-KR" altLang="ko-KR" sz="24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데이터</a:t>
            </a:r>
            <a:endParaRPr lang="ko-KR" altLang="en-US" sz="24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934C2B6-77F5-4579-9474-15E306C77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47" y="2217486"/>
            <a:ext cx="2290150" cy="288558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D74E886-9256-4AE6-AF81-CBC56FC91199}"/>
              </a:ext>
            </a:extLst>
          </p:cNvPr>
          <p:cNvSpPr/>
          <p:nvPr/>
        </p:nvSpPr>
        <p:spPr>
          <a:xfrm>
            <a:off x="4744722" y="3761130"/>
            <a:ext cx="6022397" cy="13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① 음원 차트 데이터를 기상 군집별로 나누고 중복된 곡 제거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② 한 곡 내에서 중복을 제거한 형태소를 얻음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③ 군집 별 </a:t>
            </a:r>
            <a:r>
              <a:rPr lang="ko-KR" altLang="en-US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최종 형태소 빈도수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테이블 생성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2EFA78-0ABA-4ACE-85D5-F60243720BB4}"/>
              </a:ext>
            </a:extLst>
          </p:cNvPr>
          <p:cNvSpPr/>
          <p:nvPr/>
        </p:nvSpPr>
        <p:spPr>
          <a:xfrm>
            <a:off x="1926897" y="5936827"/>
            <a:ext cx="911123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많은 곡이 포함된 군집은 형태소의 빈도 수가 대체로 높아져서 유의미한 군집 별 결과를 얻기 어렵기 때문에 각 군집 내 음원 수로 나누어 줌</a:t>
            </a:r>
            <a:endParaRPr lang="en-US" altLang="ko-KR" sz="12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C49D943-62A7-4386-B7D4-8614DC7337F3}"/>
              </a:ext>
            </a:extLst>
          </p:cNvPr>
          <p:cNvSpPr/>
          <p:nvPr/>
        </p:nvSpPr>
        <p:spPr>
          <a:xfrm>
            <a:off x="2694283" y="5567495"/>
            <a:ext cx="7576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※ </a:t>
            </a:r>
            <a:r>
              <a:rPr lang="ko-KR" altLang="en-US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최종 형태소 빈도수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= </a:t>
            </a:r>
            <a:r>
              <a:rPr lang="ko-KR" altLang="en-US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각 군집 내 형태소 빈도수 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÷ </a:t>
            </a:r>
            <a:r>
              <a:rPr lang="ko-KR" altLang="en-US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각 군집 내 음원 수</a:t>
            </a:r>
            <a:endParaRPr lang="ko-KR" altLang="en-US" dirty="0">
              <a:solidFill>
                <a:srgbClr val="496F74"/>
              </a:solidFill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832AB60-0141-4CDB-9971-3A5890442B94}"/>
              </a:ext>
            </a:extLst>
          </p:cNvPr>
          <p:cNvCxnSpPr>
            <a:cxnSpLocks/>
          </p:cNvCxnSpPr>
          <p:nvPr/>
        </p:nvCxnSpPr>
        <p:spPr>
          <a:xfrm>
            <a:off x="6858000" y="5064372"/>
            <a:ext cx="0" cy="453169"/>
          </a:xfrm>
          <a:prstGeom prst="straightConnector1">
            <a:avLst/>
          </a:prstGeom>
          <a:ln w="38100">
            <a:solidFill>
              <a:srgbClr val="496F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개체 틀 2">
            <a:extLst>
              <a:ext uri="{FF2B5EF4-FFF2-40B4-BE49-F238E27FC236}">
                <a16:creationId xmlns:a16="http://schemas.microsoft.com/office/drawing/2014/main" id="{77366D23-E003-428A-9150-BDDE50697600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599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4EBB288-DA60-41C4-AD38-729A7423D3A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424" y="1869388"/>
            <a:ext cx="3375934" cy="2267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631237-91F0-48FF-B2D5-2568584184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35" y="1855815"/>
            <a:ext cx="3338684" cy="2242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CB9E3E-B534-47EF-9CD0-482388D6175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923" y="4354654"/>
            <a:ext cx="3357741" cy="2255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66FCF1-3F1D-40B5-B7F4-630F6E50792F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735" y="4341081"/>
            <a:ext cx="3378533" cy="226874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24C5A94-6026-4B30-9B6A-04668EB6A9CA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D3A4763D-FACA-4370-8156-B4EAC7A738AE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F9307E-B6FE-4E5E-B5AB-587F4279A8B3}"/>
              </a:ext>
            </a:extLst>
          </p:cNvPr>
          <p:cNvSpPr/>
          <p:nvPr/>
        </p:nvSpPr>
        <p:spPr>
          <a:xfrm>
            <a:off x="1639511" y="1394201"/>
            <a:ext cx="2653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(1)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 </a:t>
            </a:r>
            <a:r>
              <a:rPr lang="ko-KR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데이터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시각화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77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34BB0B54-41DD-439A-A096-1F56A899B20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18" y="1812668"/>
            <a:ext cx="3397708" cy="242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11BA68-9D6B-4B2B-ABC4-48290E66A3B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28" y="1812668"/>
            <a:ext cx="3380274" cy="2414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0B4883-D1C1-4766-9C7F-87F515744D6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202" y="4227463"/>
            <a:ext cx="3299529" cy="2357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C3B1A0-46C5-4DE8-84AE-A8E3C0286DD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328" y="4227463"/>
            <a:ext cx="3391285" cy="242185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89055DE9-9FCB-4F2A-A0AD-3A7F685FD131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CDDCAE-7411-40D5-9862-B348C7C68361}"/>
              </a:ext>
            </a:extLst>
          </p:cNvPr>
          <p:cNvSpPr/>
          <p:nvPr/>
        </p:nvSpPr>
        <p:spPr>
          <a:xfrm>
            <a:off x="1639511" y="1394201"/>
            <a:ext cx="26532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(1)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 </a:t>
            </a:r>
            <a:r>
              <a:rPr lang="ko-KR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데이터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시각화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6A7E1F4D-E4BE-4DB8-B382-CE516F25B708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</p:spTree>
    <p:extLst>
      <p:ext uri="{BB962C8B-B14F-4D97-AF65-F5344CB8AC3E}">
        <p14:creationId xmlns:p14="http://schemas.microsoft.com/office/powerpoint/2010/main" val="3597987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B4E826-B719-46C0-BF38-A3D3942C9275}"/>
              </a:ext>
            </a:extLst>
          </p:cNvPr>
          <p:cNvSpPr txBox="1"/>
          <p:nvPr/>
        </p:nvSpPr>
        <p:spPr>
          <a:xfrm>
            <a:off x="2261999" y="2565341"/>
            <a:ext cx="5118562" cy="2822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군집 개수를 설정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각 군집의 중심을 잡음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중심과 가장 가까운 점을 그 군집에 할당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할당된 점들과 중심과의 거리가 최소화되도록 중심을 재설정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3~4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과정을 반복하여 최적의 중심을 찾음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9822C9-7D58-4A60-A713-163163B52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32" y="2242971"/>
            <a:ext cx="3203914" cy="31734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9F287B-F3A3-4F66-BD6E-811B9788F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447" y="2242971"/>
            <a:ext cx="3203914" cy="32309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30595F-5F59-4EA9-B2EA-7B58B95D2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079" y="2247786"/>
            <a:ext cx="3203914" cy="322196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B1361B-4AE2-4054-8D03-13CFF42B45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64" y="2267450"/>
            <a:ext cx="3203914" cy="31859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0AAAED-CF31-421F-A7BD-3280FD545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062" y="2255063"/>
            <a:ext cx="3203914" cy="319493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5A9EBA-9F43-47F3-AC02-091A1880D8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432" y="2263716"/>
            <a:ext cx="3203914" cy="3203914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B507FEA0-BF1B-490C-B551-C26A89E2F9FE}"/>
              </a:ext>
            </a:extLst>
          </p:cNvPr>
          <p:cNvGrpSpPr/>
          <p:nvPr/>
        </p:nvGrpSpPr>
        <p:grpSpPr>
          <a:xfrm>
            <a:off x="8146230" y="2258159"/>
            <a:ext cx="3203914" cy="3203914"/>
            <a:chOff x="1690968" y="2519659"/>
            <a:chExt cx="3203914" cy="3203914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D29CE65C-EE2C-4424-BE21-800B90534052}"/>
                </a:ext>
              </a:extLst>
            </p:cNvPr>
            <p:cNvGrpSpPr/>
            <p:nvPr/>
          </p:nvGrpSpPr>
          <p:grpSpPr>
            <a:xfrm>
              <a:off x="1690968" y="2519659"/>
              <a:ext cx="3203914" cy="3203914"/>
              <a:chOff x="1690968" y="2519659"/>
              <a:chExt cx="3203914" cy="320391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24D74D6D-64E3-4558-8FA4-F5B56F79B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90968" y="2519659"/>
                <a:ext cx="3203914" cy="3203914"/>
              </a:xfrm>
              <a:prstGeom prst="rect">
                <a:avLst/>
              </a:prstGeom>
            </p:spPr>
          </p:pic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822CF16B-410D-4C47-9024-13BD9A697D8E}"/>
                  </a:ext>
                </a:extLst>
              </p:cNvPr>
              <p:cNvSpPr/>
              <p:nvPr/>
            </p:nvSpPr>
            <p:spPr>
              <a:xfrm>
                <a:off x="3373515" y="3018408"/>
                <a:ext cx="230819" cy="328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F702B0A-1168-4670-B989-B52196D3E7E7}"/>
                  </a:ext>
                </a:extLst>
              </p:cNvPr>
              <p:cNvSpPr/>
              <p:nvPr/>
            </p:nvSpPr>
            <p:spPr>
              <a:xfrm>
                <a:off x="2078496" y="5100100"/>
                <a:ext cx="282964" cy="328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D531545-94D3-4748-99CB-19362E117178}"/>
                  </a:ext>
                </a:extLst>
              </p:cNvPr>
              <p:cNvSpPr/>
              <p:nvPr/>
            </p:nvSpPr>
            <p:spPr>
              <a:xfrm>
                <a:off x="4254823" y="4622186"/>
                <a:ext cx="282964" cy="3284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C497904B-38B4-40E8-9E05-006A01651AE9}"/>
                  </a:ext>
                </a:extLst>
              </p:cNvPr>
              <p:cNvSpPr/>
              <p:nvPr/>
            </p:nvSpPr>
            <p:spPr>
              <a:xfrm>
                <a:off x="3691085" y="3781451"/>
                <a:ext cx="114197" cy="1141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2677118-652B-4EE3-8691-581E8EA2EB76}"/>
                  </a:ext>
                </a:extLst>
              </p:cNvPr>
              <p:cNvSpPr/>
              <p:nvPr/>
            </p:nvSpPr>
            <p:spPr>
              <a:xfrm>
                <a:off x="3691084" y="3653641"/>
                <a:ext cx="114197" cy="11419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4" name="더하기 기호 33">
              <a:extLst>
                <a:ext uri="{FF2B5EF4-FFF2-40B4-BE49-F238E27FC236}">
                  <a16:creationId xmlns:a16="http://schemas.microsoft.com/office/drawing/2014/main" id="{D4EB537F-A633-46C9-B7CD-34BD97E924D9}"/>
                </a:ext>
              </a:extLst>
            </p:cNvPr>
            <p:cNvSpPr/>
            <p:nvPr/>
          </p:nvSpPr>
          <p:spPr>
            <a:xfrm>
              <a:off x="3440097" y="3222987"/>
              <a:ext cx="328474" cy="328474"/>
            </a:xfrm>
            <a:prstGeom prst="mathPlus">
              <a:avLst>
                <a:gd name="adj1" fmla="val 2043"/>
              </a:avLst>
            </a:prstGeom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더하기 기호 34">
              <a:extLst>
                <a:ext uri="{FF2B5EF4-FFF2-40B4-BE49-F238E27FC236}">
                  <a16:creationId xmlns:a16="http://schemas.microsoft.com/office/drawing/2014/main" id="{2F722CD8-3B26-4D05-A671-F2CC972D75F3}"/>
                </a:ext>
              </a:extLst>
            </p:cNvPr>
            <p:cNvSpPr/>
            <p:nvPr/>
          </p:nvSpPr>
          <p:spPr>
            <a:xfrm>
              <a:off x="2078740" y="5116312"/>
              <a:ext cx="328474" cy="328474"/>
            </a:xfrm>
            <a:prstGeom prst="mathPlus">
              <a:avLst>
                <a:gd name="adj1" fmla="val 2043"/>
              </a:avLst>
            </a:prstGeom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더하기 기호 35">
              <a:extLst>
                <a:ext uri="{FF2B5EF4-FFF2-40B4-BE49-F238E27FC236}">
                  <a16:creationId xmlns:a16="http://schemas.microsoft.com/office/drawing/2014/main" id="{C5944FA5-A028-45AE-9F9D-89B95ADCA91C}"/>
                </a:ext>
              </a:extLst>
            </p:cNvPr>
            <p:cNvSpPr/>
            <p:nvPr/>
          </p:nvSpPr>
          <p:spPr>
            <a:xfrm>
              <a:off x="4528385" y="5226500"/>
              <a:ext cx="328474" cy="328474"/>
            </a:xfrm>
            <a:prstGeom prst="mathPlus">
              <a:avLst>
                <a:gd name="adj1" fmla="val 2043"/>
              </a:avLst>
            </a:prstGeom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텍스트 개체 틀 2">
            <a:extLst>
              <a:ext uri="{FF2B5EF4-FFF2-40B4-BE49-F238E27FC236}">
                <a16:creationId xmlns:a16="http://schemas.microsoft.com/office/drawing/2014/main" id="{8D784E7A-545F-4CFB-A1D9-8ECB722B88BF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71149B-D09E-49CB-A81C-E53FF6CDD1B2}"/>
              </a:ext>
            </a:extLst>
          </p:cNvPr>
          <p:cNvSpPr/>
          <p:nvPr/>
        </p:nvSpPr>
        <p:spPr>
          <a:xfrm>
            <a:off x="1639511" y="1394201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en-US" altLang="ko-KR" sz="20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Kmeans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군집분석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EC86E1-9F2A-4AAE-9CB9-5EE1FE271025}"/>
              </a:ext>
            </a:extLst>
          </p:cNvPr>
          <p:cNvSpPr/>
          <p:nvPr/>
        </p:nvSpPr>
        <p:spPr>
          <a:xfrm>
            <a:off x="2028589" y="1928471"/>
            <a:ext cx="45801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정보의 유사성에 따라 대상을 분류하는 기법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6" name="텍스트 개체 틀 2">
            <a:extLst>
              <a:ext uri="{FF2B5EF4-FFF2-40B4-BE49-F238E27FC236}">
                <a16:creationId xmlns:a16="http://schemas.microsoft.com/office/drawing/2014/main" id="{AF387A56-38C4-4FD3-A3C0-17BA980C5A27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</p:spTree>
    <p:extLst>
      <p:ext uri="{BB962C8B-B14F-4D97-AF65-F5344CB8AC3E}">
        <p14:creationId xmlns:p14="http://schemas.microsoft.com/office/powerpoint/2010/main" val="17543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D279FD7-E312-4457-B8BE-A8C713776772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9FDA3-942D-4A2D-A0CD-8E945AF96D12}"/>
              </a:ext>
            </a:extLst>
          </p:cNvPr>
          <p:cNvSpPr/>
          <p:nvPr/>
        </p:nvSpPr>
        <p:spPr>
          <a:xfrm>
            <a:off x="1639511" y="1394201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en-US" altLang="ko-KR" sz="20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Kmeans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군집분석 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최적의 군집개수 결정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695B3B8-37B9-459A-B76F-CE090ACC0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659" y="2319481"/>
            <a:ext cx="4756645" cy="28278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B6FAF3B-229D-4C66-859A-BBD66B13C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276" y="2301896"/>
            <a:ext cx="4756645" cy="282783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BCDF96-21EA-49A3-AF24-0C75A7CE83EA}"/>
              </a:ext>
            </a:extLst>
          </p:cNvPr>
          <p:cNvSpPr/>
          <p:nvPr/>
        </p:nvSpPr>
        <p:spPr>
          <a:xfrm>
            <a:off x="2615736" y="5380136"/>
            <a:ext cx="7767135" cy="10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모든 기상 정보 사용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초과 구분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X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변수 정규화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O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SIZE : 254  31  34  73  246</a:t>
            </a:r>
          </a:p>
        </p:txBody>
      </p:sp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159E2E8-5C3A-410F-83F3-C6A8EAD236FF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</p:spTree>
    <p:extLst>
      <p:ext uri="{BB962C8B-B14F-4D97-AF65-F5344CB8AC3E}">
        <p14:creationId xmlns:p14="http://schemas.microsoft.com/office/powerpoint/2010/main" val="120753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E6F232-47D4-43E7-8B06-C135F948ED4F}"/>
              </a:ext>
            </a:extLst>
          </p:cNvPr>
          <p:cNvSpPr/>
          <p:nvPr/>
        </p:nvSpPr>
        <p:spPr>
          <a:xfrm>
            <a:off x="2541146" y="4593421"/>
            <a:ext cx="7725072" cy="1950222"/>
          </a:xfrm>
          <a:prstGeom prst="rect">
            <a:avLst/>
          </a:prstGeom>
          <a:solidFill>
            <a:srgbClr val="EAE0B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8A8D8A5-B595-44C0-9DE4-D1B4B8A0D770}"/>
              </a:ext>
            </a:extLst>
          </p:cNvPr>
          <p:cNvSpPr/>
          <p:nvPr/>
        </p:nvSpPr>
        <p:spPr>
          <a:xfrm>
            <a:off x="2541146" y="1959187"/>
            <a:ext cx="7725072" cy="2392270"/>
          </a:xfrm>
          <a:prstGeom prst="rect">
            <a:avLst/>
          </a:prstGeom>
          <a:solidFill>
            <a:srgbClr val="EAE0B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80445BA-5052-4064-A257-B192FD170D37}"/>
              </a:ext>
            </a:extLst>
          </p:cNvPr>
          <p:cNvSpPr/>
          <p:nvPr/>
        </p:nvSpPr>
        <p:spPr>
          <a:xfrm>
            <a:off x="2541146" y="1258295"/>
            <a:ext cx="7725072" cy="526577"/>
          </a:xfrm>
          <a:prstGeom prst="rect">
            <a:avLst/>
          </a:prstGeom>
          <a:solidFill>
            <a:srgbClr val="EAE0BE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EF10A-00A7-4AB9-A010-9B73002AD240}"/>
              </a:ext>
            </a:extLst>
          </p:cNvPr>
          <p:cNvSpPr txBox="1"/>
          <p:nvPr/>
        </p:nvSpPr>
        <p:spPr>
          <a:xfrm>
            <a:off x="7401558" y="1289468"/>
            <a:ext cx="3131572" cy="5793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endParaRPr lang="en-US" altLang="ko-KR" sz="3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시스템 구성도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분석 환경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WBS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일정계획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데이터 수집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/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전처리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15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곡 추천 알고리즘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타 서비스 비교 분석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기대 효과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924AE3-EEE9-4368-8BD2-81F02162A1F5}"/>
              </a:ext>
            </a:extLst>
          </p:cNvPr>
          <p:cNvSpPr txBox="1"/>
          <p:nvPr/>
        </p:nvSpPr>
        <p:spPr>
          <a:xfrm>
            <a:off x="2728452" y="1449333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0CBBA8-72C5-485E-8616-75FC624E6FE6}"/>
              </a:ext>
            </a:extLst>
          </p:cNvPr>
          <p:cNvSpPr txBox="1"/>
          <p:nvPr/>
        </p:nvSpPr>
        <p:spPr>
          <a:xfrm>
            <a:off x="2541146" y="1323207"/>
            <a:ext cx="3782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467AF-6B95-4436-9C01-2EE7FBEB05AF}"/>
              </a:ext>
            </a:extLst>
          </p:cNvPr>
          <p:cNvSpPr txBox="1"/>
          <p:nvPr/>
        </p:nvSpPr>
        <p:spPr>
          <a:xfrm>
            <a:off x="2541146" y="2094847"/>
            <a:ext cx="2601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A9C2B5-79FC-419D-A8DD-6B3506F03E40}"/>
              </a:ext>
            </a:extLst>
          </p:cNvPr>
          <p:cNvSpPr txBox="1"/>
          <p:nvPr/>
        </p:nvSpPr>
        <p:spPr>
          <a:xfrm>
            <a:off x="2541146" y="4767736"/>
            <a:ext cx="2495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D484DE-3C47-459D-B906-31FD4479536E}"/>
              </a:ext>
            </a:extLst>
          </p:cNvPr>
          <p:cNvSpPr txBox="1"/>
          <p:nvPr/>
        </p:nvSpPr>
        <p:spPr>
          <a:xfrm>
            <a:off x="2541146" y="385525"/>
            <a:ext cx="15656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목 차 </a:t>
            </a:r>
          </a:p>
        </p:txBody>
      </p:sp>
    </p:spTree>
    <p:extLst>
      <p:ext uri="{BB962C8B-B14F-4D97-AF65-F5344CB8AC3E}">
        <p14:creationId xmlns:p14="http://schemas.microsoft.com/office/powerpoint/2010/main" val="2752948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D279FD7-E312-4457-B8BE-A8C713776772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9FDA3-942D-4A2D-A0CD-8E945AF96D12}"/>
              </a:ext>
            </a:extLst>
          </p:cNvPr>
          <p:cNvSpPr/>
          <p:nvPr/>
        </p:nvSpPr>
        <p:spPr>
          <a:xfrm>
            <a:off x="1639511" y="1394201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en-US" altLang="ko-KR" sz="20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Kmeans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군집분석 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최적의 군집개수 결정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BCDF96-21EA-49A3-AF24-0C75A7CE83EA}"/>
              </a:ext>
            </a:extLst>
          </p:cNvPr>
          <p:cNvSpPr/>
          <p:nvPr/>
        </p:nvSpPr>
        <p:spPr>
          <a:xfrm>
            <a:off x="2562981" y="5380136"/>
            <a:ext cx="7882279" cy="10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안개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구름 정보 제거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초과 구분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O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변수 정규화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X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SIZE : 60  192  180  100  106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058E7E-4867-4FDD-9B8E-CFA8EDB0C6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69" y="2302021"/>
            <a:ext cx="4728160" cy="281089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31AA8DE-3E23-4B47-923C-460F93FE0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44" y="2267339"/>
            <a:ext cx="4728160" cy="2810900"/>
          </a:xfrm>
          <a:prstGeom prst="rect">
            <a:avLst/>
          </a:prstGeom>
        </p:spPr>
      </p:pic>
      <p:sp>
        <p:nvSpPr>
          <p:cNvPr id="15" name="텍스트 개체 틀 2">
            <a:extLst>
              <a:ext uri="{FF2B5EF4-FFF2-40B4-BE49-F238E27FC236}">
                <a16:creationId xmlns:a16="http://schemas.microsoft.com/office/drawing/2014/main" id="{C97B15A0-75B8-4582-9487-ADD545E2413E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</p:spTree>
    <p:extLst>
      <p:ext uri="{BB962C8B-B14F-4D97-AF65-F5344CB8AC3E}">
        <p14:creationId xmlns:p14="http://schemas.microsoft.com/office/powerpoint/2010/main" val="1141382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ED279FD7-E312-4457-B8BE-A8C713776772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E29FDA3-942D-4A2D-A0CD-8E945AF96D12}"/>
              </a:ext>
            </a:extLst>
          </p:cNvPr>
          <p:cNvSpPr/>
          <p:nvPr/>
        </p:nvSpPr>
        <p:spPr>
          <a:xfrm>
            <a:off x="1639511" y="1394201"/>
            <a:ext cx="52036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en-US" altLang="ko-KR" sz="20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Kmeans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군집분석 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최적의 군집개수 결정</a:t>
            </a:r>
            <a:endParaRPr lang="ko-KR" altLang="en-US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BCDF96-21EA-49A3-AF24-0C75A7CE83EA}"/>
              </a:ext>
            </a:extLst>
          </p:cNvPr>
          <p:cNvSpPr/>
          <p:nvPr/>
        </p:nvSpPr>
        <p:spPr>
          <a:xfrm>
            <a:off x="2615736" y="5380136"/>
            <a:ext cx="7767135" cy="1064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모든 기상 정보 사용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초과 구분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O 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+  </a:t>
            </a:r>
            <a:r>
              <a:rPr lang="ko-KR" altLang="en-US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변수 정규화 </a:t>
            </a:r>
            <a:r>
              <a:rPr lang="en-US" altLang="ko-KR" sz="2200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X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22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SIZE : 59  179  173  121  106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A4B7688-1A95-4580-AE31-CC991756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48" y="2267339"/>
            <a:ext cx="4809769" cy="28594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0901165-6C5A-4EDD-8E9F-CCAAA252D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813" y="2267339"/>
            <a:ext cx="4719682" cy="28058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CED3E2-C2A2-4ABE-AB10-DF230D8842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009" y="5309447"/>
            <a:ext cx="657727" cy="580671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7FC6C3DB-749C-4A3E-BDCE-7240E12935C1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8B4840-2F07-4164-BF26-89D17F96A5ED}"/>
              </a:ext>
            </a:extLst>
          </p:cNvPr>
          <p:cNvSpPr/>
          <p:nvPr/>
        </p:nvSpPr>
        <p:spPr>
          <a:xfrm>
            <a:off x="0" y="0"/>
            <a:ext cx="12192000" cy="6937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50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총 </a:t>
            </a:r>
            <a:r>
              <a:rPr lang="en-US" altLang="ko-KR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5</a:t>
            </a:r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개의 군집</a:t>
            </a:r>
            <a:endParaRPr lang="en-US" altLang="ko-KR" sz="50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lvl="0" algn="ctr"/>
            <a:endParaRPr lang="en-US" altLang="ko-KR" sz="3000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lvl="0" algn="ctr"/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1(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비 오는 날씨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2(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여름 날씨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</a:t>
            </a:r>
          </a:p>
          <a:p>
            <a:pPr lvl="0" algn="ctr"/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3(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가을 날씨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4(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봄 날씨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5(</a:t>
            </a:r>
            <a:r>
              <a:rPr lang="ko-KR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날씨</a:t>
            </a:r>
            <a:r>
              <a:rPr lang="en-US" altLang="ko-KR" sz="3000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 </a:t>
            </a:r>
            <a:endParaRPr lang="ko-KR" altLang="ko-KR" sz="3000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ko-KR" altLang="en-US" sz="50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B431C8-7E99-48FE-BEC6-269F754CB5E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669" y="2242310"/>
            <a:ext cx="4838347" cy="3695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30077D-C98A-4F31-90A4-6CCE5A599B2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922" y="2242309"/>
            <a:ext cx="5569078" cy="36952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C19C0CF-C302-413A-9368-B0093BCA509D}"/>
              </a:ext>
            </a:extLst>
          </p:cNvPr>
          <p:cNvSpPr/>
          <p:nvPr/>
        </p:nvSpPr>
        <p:spPr>
          <a:xfrm>
            <a:off x="2129400" y="1536633"/>
            <a:ext cx="2086669" cy="49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별 날짜 분포 </a:t>
            </a:r>
            <a:endParaRPr lang="ko-KR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A39404-CFE9-46B7-8C91-8B1B94A3A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6500" y="1599693"/>
            <a:ext cx="342900" cy="523875"/>
          </a:xfrm>
          <a:prstGeom prst="rect">
            <a:avLst/>
          </a:prstGeom>
        </p:spPr>
      </p:pic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97F264A9-7D1E-4A95-9883-D6056ECD40D3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6073EC-7F73-414A-81F2-84674547BBD3}"/>
              </a:ext>
            </a:extLst>
          </p:cNvPr>
          <p:cNvSpPr/>
          <p:nvPr/>
        </p:nvSpPr>
        <p:spPr>
          <a:xfrm>
            <a:off x="7135110" y="1536633"/>
            <a:ext cx="2863909" cy="493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50000"/>
              </a:lnSpc>
            </a:pP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별 강수량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평균기온 </a:t>
            </a:r>
            <a:endParaRPr lang="ko-KR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8E80DF-72E2-4C63-B7F8-E6DD1631ED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091" y="1599693"/>
            <a:ext cx="342900" cy="523875"/>
          </a:xfrm>
          <a:prstGeom prst="rect">
            <a:avLst/>
          </a:prstGeom>
        </p:spPr>
      </p:pic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6ED3BC2B-5C0F-4F48-9FBF-204ECC1B30BF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2-5.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탐색적 분석 </a:t>
            </a:r>
          </a:p>
        </p:txBody>
      </p:sp>
    </p:spTree>
    <p:extLst>
      <p:ext uri="{BB962C8B-B14F-4D97-AF65-F5344CB8AC3E}">
        <p14:creationId xmlns:p14="http://schemas.microsoft.com/office/powerpoint/2010/main" val="1283535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7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1C7D-F114-40F3-A6FD-F1505DE449EF}"/>
              </a:ext>
            </a:extLst>
          </p:cNvPr>
          <p:cNvSpPr txBox="1"/>
          <p:nvPr/>
        </p:nvSpPr>
        <p:spPr>
          <a:xfrm>
            <a:off x="3790520" y="2921168"/>
            <a:ext cx="461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 </a:t>
            </a:r>
          </a:p>
        </p:txBody>
      </p:sp>
    </p:spTree>
    <p:extLst>
      <p:ext uri="{BB962C8B-B14F-4D97-AF65-F5344CB8AC3E}">
        <p14:creationId xmlns:p14="http://schemas.microsoft.com/office/powerpoint/2010/main" val="589771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828707A-C331-4F42-88C5-3D67D6ACDB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782388"/>
              </p:ext>
            </p:extLst>
          </p:nvPr>
        </p:nvGraphicFramePr>
        <p:xfrm>
          <a:off x="1639511" y="1944867"/>
          <a:ext cx="9804343" cy="376726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98868">
                  <a:extLst>
                    <a:ext uri="{9D8B030D-6E8A-4147-A177-3AD203B41FA5}">
                      <a16:colId xmlns:a16="http://schemas.microsoft.com/office/drawing/2014/main" val="1534883962"/>
                    </a:ext>
                  </a:extLst>
                </a:gridCol>
                <a:gridCol w="4415116">
                  <a:extLst>
                    <a:ext uri="{9D8B030D-6E8A-4147-A177-3AD203B41FA5}">
                      <a16:colId xmlns:a16="http://schemas.microsoft.com/office/drawing/2014/main" val="908532331"/>
                    </a:ext>
                  </a:extLst>
                </a:gridCol>
                <a:gridCol w="4290359">
                  <a:extLst>
                    <a:ext uri="{9D8B030D-6E8A-4147-A177-3AD203B41FA5}">
                      <a16:colId xmlns:a16="http://schemas.microsoft.com/office/drawing/2014/main" val="134302144"/>
                    </a:ext>
                  </a:extLst>
                </a:gridCol>
              </a:tblGrid>
              <a:tr h="3478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F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분석 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FC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결과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1EFC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4260157"/>
                  </a:ext>
                </a:extLst>
              </a:tr>
              <a:tr h="11149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1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의존명사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수사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보조용언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부사를 제외한 형태소 수집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tf-idf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기법 사용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음원 내에서 단어가 반복되고 군집내에서 음원이 중복되는 경우 특정 형태소의 빈도수가 크게 높아짐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88449"/>
                  </a:ext>
                </a:extLst>
              </a:tr>
              <a:tr h="8576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2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가사 속 반복되는 단어 제거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날짜 별 중복되는 음원 제거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tf-idf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기법 사용 시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모든 군집에서 등장하는 키워드는 삭제됨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무의미해 보이는 단어 포착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496228"/>
                  </a:ext>
                </a:extLst>
              </a:tr>
              <a:tr h="13721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3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차 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보통명사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고유명사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동사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형용사</a:t>
                      </a:r>
                      <a:r>
                        <a:rPr lang="en-US" altLang="ko-KR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외국어 형태소 수집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tf-idf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수치 대신 키워드의 빈도 수를 각 군집의 곡 개수로 나누는 방법 사용</a:t>
                      </a:r>
                      <a:endParaRPr lang="en-US" altLang="ko-KR" dirty="0"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유의미한 단어들이 군집별로 </a:t>
                      </a:r>
                      <a:r>
                        <a:rPr lang="ko-KR" altLang="en-US" dirty="0" err="1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뚜렷히</a:t>
                      </a:r>
                      <a:r>
                        <a:rPr lang="ko-KR" altLang="en-US" dirty="0"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드러남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798177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80EBAEBF-C73D-4922-940B-09494F893746}"/>
              </a:ext>
            </a:extLst>
          </p:cNvPr>
          <p:cNvGrpSpPr/>
          <p:nvPr/>
        </p:nvGrpSpPr>
        <p:grpSpPr>
          <a:xfrm>
            <a:off x="8747033" y="4380644"/>
            <a:ext cx="1293906" cy="1293906"/>
            <a:chOff x="10149948" y="4418223"/>
            <a:chExt cx="1293906" cy="129390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25AEEE6-1B55-4B45-9FD9-B97FDEDD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9948" y="4418223"/>
              <a:ext cx="1293906" cy="1293906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C3EE62E-657A-4CBF-91FD-79D208CE6E2B}"/>
                </a:ext>
              </a:extLst>
            </p:cNvPr>
            <p:cNvSpPr/>
            <p:nvPr/>
          </p:nvSpPr>
          <p:spPr>
            <a:xfrm rot="20537340">
              <a:off x="10281375" y="4855457"/>
              <a:ext cx="10310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최 적 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628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3C084B-CE2A-4A85-BAAF-D165EA3CC335}"/>
              </a:ext>
            </a:extLst>
          </p:cNvPr>
          <p:cNvSpPr/>
          <p:nvPr/>
        </p:nvSpPr>
        <p:spPr>
          <a:xfrm>
            <a:off x="1777226" y="1528003"/>
            <a:ext cx="1737976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buFont typeface="+mj-lt"/>
              <a:buAutoNum type="arabicParenBoth"/>
            </a:pP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 데이터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8B855E5-F0B7-4A48-A124-98610373D28A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0D79751-F676-4CDA-8B4D-48B7A4AEE53E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EF6CCC-0685-413E-AECC-38F28FAA7520}"/>
              </a:ext>
            </a:extLst>
          </p:cNvPr>
          <p:cNvSpPr/>
          <p:nvPr/>
        </p:nvSpPr>
        <p:spPr>
          <a:xfrm>
            <a:off x="2170763" y="1997381"/>
            <a:ext cx="5705408" cy="1128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전국 평균 기상 데이터를 군집화 </a:t>
            </a:r>
            <a:endParaRPr lang="en-US" altLang="ko-KR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적설량으로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“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”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분리한 후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b="1" kern="100" dirty="0" err="1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Kmeans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적용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BD30680-B182-45EF-9FCA-A171056CCFFE}"/>
              </a:ext>
            </a:extLst>
          </p:cNvPr>
          <p:cNvSpPr/>
          <p:nvPr/>
        </p:nvSpPr>
        <p:spPr>
          <a:xfrm>
            <a:off x="1938290" y="5293006"/>
            <a:ext cx="113364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비 오는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E17338-4292-4AB0-9883-27B8D7C45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94" y="3429000"/>
            <a:ext cx="1677877" cy="167787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4895A5-F8D4-4B1D-87BF-569C6C604B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926" y="3429000"/>
            <a:ext cx="1677877" cy="16778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00046A0-4837-47D4-8B5C-5286FBCB3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158" y="3429000"/>
            <a:ext cx="1677877" cy="167787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38C766C-85E2-4EF6-BAD3-0FF416CF9C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655" y="3429000"/>
            <a:ext cx="1677876" cy="167787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F5D1A53-9CE6-466B-9DD0-68B539DB1E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90" y="3454483"/>
            <a:ext cx="1626911" cy="162691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E5405A2-A9B2-4F02-8920-09467F295081}"/>
              </a:ext>
            </a:extLst>
          </p:cNvPr>
          <p:cNvSpPr/>
          <p:nvPr/>
        </p:nvSpPr>
        <p:spPr>
          <a:xfrm>
            <a:off x="4013684" y="5293006"/>
            <a:ext cx="90922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여름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06DE8B-DD21-47EF-9E7F-97850539A4E0}"/>
              </a:ext>
            </a:extLst>
          </p:cNvPr>
          <p:cNvSpPr/>
          <p:nvPr/>
        </p:nvSpPr>
        <p:spPr>
          <a:xfrm>
            <a:off x="5984085" y="5293006"/>
            <a:ext cx="894796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A33425A-D777-48FF-80BC-0C28807718F7}"/>
              </a:ext>
            </a:extLst>
          </p:cNvPr>
          <p:cNvSpPr/>
          <p:nvPr/>
        </p:nvSpPr>
        <p:spPr>
          <a:xfrm>
            <a:off x="8021009" y="5293006"/>
            <a:ext cx="747320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B59AEB-490C-4C41-BFF7-276A927EE506}"/>
              </a:ext>
            </a:extLst>
          </p:cNvPr>
          <p:cNvSpPr/>
          <p:nvPr/>
        </p:nvSpPr>
        <p:spPr>
          <a:xfrm>
            <a:off x="9871984" y="5293006"/>
            <a:ext cx="971741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397B4CA5-E26E-4D14-BAD1-533D37CE09E5}"/>
              </a:ext>
            </a:extLst>
          </p:cNvPr>
          <p:cNvSpPr/>
          <p:nvPr/>
        </p:nvSpPr>
        <p:spPr>
          <a:xfrm>
            <a:off x="2283074" y="2747580"/>
            <a:ext cx="342443" cy="314125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858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D2E30A-2693-4E59-A3A3-C519734A6A72}"/>
              </a:ext>
            </a:extLst>
          </p:cNvPr>
          <p:cNvSpPr/>
          <p:nvPr/>
        </p:nvSpPr>
        <p:spPr>
          <a:xfrm>
            <a:off x="1690664" y="1463008"/>
            <a:ext cx="323838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일별 차트 곡 가사 데이터 </a:t>
            </a: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08B855E5-F0B7-4A48-A124-98610373D28A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id="{50D79751-F676-4CDA-8B4D-48B7A4AEE53E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8B10C40-FF84-4D32-B8F2-AAA56E6ABAC9}"/>
              </a:ext>
            </a:extLst>
          </p:cNvPr>
          <p:cNvSpPr/>
          <p:nvPr/>
        </p:nvSpPr>
        <p:spPr>
          <a:xfrm>
            <a:off x="2371729" y="2085275"/>
            <a:ext cx="9023420" cy="1534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 분석 결과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에서 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관계언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어미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접사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기호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를 제외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한 뒤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NB(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의존명사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NN(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수사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PX(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보조용언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), MA(</a:t>
            </a:r>
            <a:r>
              <a:rPr lang="ko-KR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부사</a:t>
            </a:r>
            <a:r>
              <a:rPr lang="en-US" altLang="ko-KR" b="1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</a:t>
            </a:r>
            <a:r>
              <a:rPr lang="en-US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태그 형태소를 삭제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lvl="0" algn="just">
              <a:lnSpc>
                <a:spcPct val="150000"/>
              </a:lnSpc>
            </a:pPr>
            <a:endParaRPr lang="en-US" altLang="ko-KR" sz="10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 startAt="2"/>
            </a:pP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가중치를 자동으로 부여하기 위해 </a:t>
            </a:r>
            <a:r>
              <a:rPr lang="ko-KR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중복제거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를</a:t>
            </a:r>
            <a:r>
              <a:rPr lang="ko-KR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하지 않음</a:t>
            </a:r>
            <a:endParaRPr lang="en-US" altLang="ko-KR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68DF24-AB60-40DA-AB1B-A86CF43F703B}"/>
              </a:ext>
            </a:extLst>
          </p:cNvPr>
          <p:cNvSpPr/>
          <p:nvPr/>
        </p:nvSpPr>
        <p:spPr>
          <a:xfrm>
            <a:off x="2371729" y="3853750"/>
            <a:ext cx="9023420" cy="3426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ea"/>
              <a:buAutoNum type="circleNumDbPlain" startAt="3"/>
            </a:pP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일일</a:t>
            </a:r>
            <a:r>
              <a:rPr lang="ko-KR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형태소 빈도수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=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각각의 음원의 </a:t>
            </a: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가사 속 </a:t>
            </a:r>
            <a:r>
              <a:rPr lang="ko-KR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 빈도수</a:t>
            </a: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들의</a:t>
            </a:r>
            <a:r>
              <a:rPr lang="ko-KR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총</a:t>
            </a:r>
            <a:r>
              <a:rPr lang="ko-KR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합</a:t>
            </a:r>
            <a:endParaRPr lang="en-US" altLang="ko-KR" b="1" kern="100" dirty="0">
              <a:solidFill>
                <a:srgbClr val="496F74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4"/>
            </a:pP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별 형태소 빈도수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=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각각의 군집 속 날짜들의 </a:t>
            </a: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일일 형태소 빈도수들의 총합</a:t>
            </a:r>
            <a:endParaRPr lang="en-US" altLang="ko-KR" b="1" kern="100" dirty="0">
              <a:solidFill>
                <a:srgbClr val="496F74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    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별 형태소 빈도수 값에 </a:t>
            </a:r>
            <a:r>
              <a:rPr lang="en-US" altLang="ko-KR" kern="1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tf-idf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방법을 사용해서 </a:t>
            </a:r>
            <a:r>
              <a:rPr lang="en-US" altLang="ko-KR" b="1" kern="100" dirty="0" err="1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idf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수치 계산</a:t>
            </a:r>
            <a:endParaRPr lang="en-US" altLang="ko-KR" b="1" kern="100" dirty="0">
              <a:solidFill>
                <a:srgbClr val="496F74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en-US" altLang="ko-KR" sz="10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ea"/>
              <a:buAutoNum type="circleNumDbPlain" startAt="5"/>
            </a:pP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kern="1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tf-idf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수치 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인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삭제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</a:p>
          <a:p>
            <a:pPr algn="just">
              <a:lnSpc>
                <a:spcPct val="150000"/>
              </a:lnSpc>
            </a:pP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     </a:t>
            </a:r>
            <a:r>
              <a:rPr lang="en-US" altLang="ko-KR" kern="1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tf-idf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수치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인 형태소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모든 군집에서 공통되는 가사 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무의미한 데이터</a:t>
            </a:r>
            <a:r>
              <a:rPr lang="en-US" altLang="ko-KR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</a:t>
            </a:r>
            <a:endParaRPr lang="ko-KR" altLang="ko-KR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endParaRPr lang="ko-KR" altLang="ko-KR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24609D2B-EECB-4348-A3D8-234DAA9C42E7}"/>
              </a:ext>
            </a:extLst>
          </p:cNvPr>
          <p:cNvSpPr/>
          <p:nvPr/>
        </p:nvSpPr>
        <p:spPr>
          <a:xfrm>
            <a:off x="2926163" y="5016866"/>
            <a:ext cx="342443" cy="314125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8561087-5703-46D8-B570-8D01E512896D}"/>
              </a:ext>
            </a:extLst>
          </p:cNvPr>
          <p:cNvSpPr/>
          <p:nvPr/>
        </p:nvSpPr>
        <p:spPr>
          <a:xfrm>
            <a:off x="2926163" y="6069463"/>
            <a:ext cx="342443" cy="314125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37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>
            <a:extLst>
              <a:ext uri="{FF2B5EF4-FFF2-40B4-BE49-F238E27FC236}">
                <a16:creationId xmlns:a16="http://schemas.microsoft.com/office/drawing/2014/main" id="{3E4B39B3-0AC6-41E1-ADB1-3CF4BE05660E}"/>
              </a:ext>
            </a:extLst>
          </p:cNvPr>
          <p:cNvSpPr txBox="1">
            <a:spLocks/>
          </p:cNvSpPr>
          <p:nvPr/>
        </p:nvSpPr>
        <p:spPr>
          <a:xfrm>
            <a:off x="1405199" y="442959"/>
            <a:ext cx="8651875" cy="8996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496F74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TF-IDF </a:t>
            </a:r>
            <a:r>
              <a:rPr lang="en-US" altLang="ko-KR" sz="1800" b="1" dirty="0">
                <a:solidFill>
                  <a:srgbClr val="496F74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(Term Frequency – Inverse Document Frequency)</a:t>
            </a:r>
            <a:endParaRPr lang="ko-KR" altLang="en-US" sz="1800" b="1" dirty="0">
              <a:solidFill>
                <a:srgbClr val="496F74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B4E826-B719-46C0-BF38-A3D3942C9275}"/>
                  </a:ext>
                </a:extLst>
              </p:cNvPr>
              <p:cNvSpPr txBox="1"/>
              <p:nvPr/>
            </p:nvSpPr>
            <p:spPr>
              <a:xfrm>
                <a:off x="2613888" y="1208223"/>
                <a:ext cx="7701964" cy="5771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여러 문서로 이루어진 문서군이 있을 때 어떤 단어가 특정 문서 내에서 얼마나 중요한 것인지를 나타내는 통계적 수치</a:t>
                </a:r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400" i="1">
                          <a:latin typeface="Cambria Math" panose="02040503050406030204" pitchFamily="18" charset="0"/>
                          <a:ea typeface="-윤고딕340" panose="02030504000101010101" pitchFamily="18" charset="-127"/>
                        </a:rPr>
                        <m:t>𝑡𝑓𝑖𝑑𝑓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-윤고딕340" panose="02030504000101010101" pitchFamily="18" charset="-127"/>
                        </a:rPr>
                        <m:t>=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-윤고딕340" panose="02030504000101010101" pitchFamily="18" charset="-127"/>
                        </a:rPr>
                        <m:t>𝑡𝑓</m:t>
                      </m:r>
                      <m:d>
                        <m:dPr>
                          <m:ctrlPr>
                            <a:rPr lang="en-US" altLang="ko-KR" sz="2400" i="1">
                              <a:latin typeface="Cambria Math" panose="02040503050406030204" pitchFamily="18" charset="0"/>
                              <a:ea typeface="-윤고딕340" panose="02030504000101010101" pitchFamily="18" charset="-127"/>
                            </a:rPr>
                          </m:ctrlPr>
                        </m:dPr>
                        <m:e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-윤고딕340" panose="02030504000101010101" pitchFamily="18" charset="-127"/>
                            </a:rPr>
                            <m:t>𝑓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-윤고딕340" panose="02030504000101010101" pitchFamily="18" charset="-127"/>
                            </a:rPr>
                            <m:t>,</m:t>
                          </m:r>
                          <m:r>
                            <a:rPr lang="en-US" altLang="ko-KR" sz="2400" i="1">
                              <a:latin typeface="Cambria Math" panose="02040503050406030204" pitchFamily="18" charset="0"/>
                              <a:ea typeface="-윤고딕340" panose="02030504000101010101" pitchFamily="18" charset="-127"/>
                            </a:rPr>
                            <m:t>𝑑</m:t>
                          </m:r>
                        </m:e>
                      </m:d>
                      <m:r>
                        <a:rPr lang="en-US" altLang="ko-KR" sz="2400" i="1">
                          <a:latin typeface="Cambria Math" panose="02040503050406030204" pitchFamily="18" charset="0"/>
                          <a:ea typeface="-윤고딕340" panose="02030504000101010101" pitchFamily="18" charset="-127"/>
                        </a:rPr>
                        <m:t> 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𝑖𝑑𝑓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TF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 </a:t>
                </a:r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: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 특정 문서에서 해당 단어가 얼마나 자주 나타나는지를 의미</a:t>
                </a:r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𝑡𝑓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𝑑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=0.5+ 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</m:ctrlPr>
                      </m:fPr>
                      <m:num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0.5 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400" b="0" i="0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max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⁡{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𝑤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,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𝑑</m:t>
                            </m:r>
                          </m:e>
                        </m:d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  :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𝑤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 ∈ 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}</m:t>
                        </m:r>
                      </m:den>
                    </m:f>
                  </m:oMath>
                </a14:m>
                <a:endParaRPr lang="en-US" altLang="ko-KR" sz="2400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endParaRPr lang="en-US" altLang="ko-KR" sz="2800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IDF : 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전체 문서 군에서 해당 단어가 얼마나 드물게 나타나는지를 의미</a:t>
                </a:r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𝑖𝑑𝑓</m:t>
                    </m:r>
                    <m:d>
                      <m:d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</m:ctrlPr>
                      </m:dPr>
                      <m:e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𝑡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,</m:t>
                        </m:r>
                        <m: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  <m:t>𝐷</m:t>
                        </m:r>
                      </m:e>
                    </m:d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2400" b="0" i="0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log</m:t>
                    </m:r>
                    <m:r>
                      <a:rPr lang="en-US" altLang="ko-KR" sz="2400" b="0" i="1" smtClean="0">
                        <a:latin typeface="Cambria Math" panose="02040503050406030204" pitchFamily="18" charset="0"/>
                        <a:ea typeface="-윤고딕340" panose="02030504000101010101" pitchFamily="18" charset="-127"/>
                      </a:rPr>
                      <m:t>⁡</m:t>
                    </m:r>
                    <m:f>
                      <m:fPr>
                        <m:ctrlPr>
                          <a:rPr lang="en-US" altLang="ko-KR" sz="2400" b="0" i="1" smtClean="0">
                            <a:latin typeface="Cambria Math" panose="02040503050406030204" pitchFamily="18" charset="0"/>
                            <a:ea typeface="-윤고딕340" panose="02030504000101010101" pitchFamily="18" charset="-127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𝐷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{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𝑑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-윤고딕340" panose="02030504000101010101" pitchFamily="18" charset="-127"/>
                              </a:rPr>
                              <m:t> ∈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: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∈ 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ko-K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}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2400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 </a:t>
                </a:r>
              </a:p>
              <a:p>
                <a:r>
                  <a:rPr lang="en-US" altLang="ko-KR" sz="2400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		</a:t>
                </a:r>
                <a:endParaRPr lang="en-US" altLang="ko-KR" sz="2400" b="0" i="1" dirty="0">
                  <a:latin typeface="Cambria Math" panose="02040503050406030204" pitchFamily="18" charset="0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‘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사랑</a:t>
                </a:r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’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과 같은 단어는 일반적인 문서들 사이에서는 핵심어가 될 수 있지만</a:t>
                </a:r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, </a:t>
                </a:r>
                <a:r>
                  <a:rPr lang="ko-KR" altLang="en-US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가사 데이터에서는 상투어가 됨</a:t>
                </a:r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  <a:p>
                <a:r>
                  <a:rPr lang="en-US" altLang="ko-KR" dirty="0">
                    <a:latin typeface="-윤고딕340" panose="02030504000101010101" pitchFamily="18" charset="-127"/>
                    <a:ea typeface="-윤고딕340" panose="02030504000101010101" pitchFamily="18" charset="-127"/>
                  </a:rPr>
                  <a:t>	</a:t>
                </a:r>
              </a:p>
              <a:p>
                <a:endParaRPr lang="en-US" altLang="ko-KR" dirty="0">
                  <a:latin typeface="-윤고딕340" panose="02030504000101010101" pitchFamily="18" charset="-127"/>
                  <a:ea typeface="-윤고딕340" panose="02030504000101010101" pitchFamily="18" charset="-127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7B4E826-B719-46C0-BF38-A3D3942C9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88" y="1208223"/>
                <a:ext cx="7701964" cy="5771580"/>
              </a:xfrm>
              <a:prstGeom prst="rect">
                <a:avLst/>
              </a:prstGeom>
              <a:blipFill>
                <a:blip r:embed="rId2"/>
                <a:stretch>
                  <a:fillRect l="-713" t="-5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33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C8F3A80-E576-4808-994F-A82985B3E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88" y="2575221"/>
            <a:ext cx="8283658" cy="19432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A9DD78B-F337-4A8E-B0CF-0014B7FBC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251" y="4551125"/>
            <a:ext cx="8375106" cy="19585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F6A2F5-8107-4606-82C9-469633187CDD}"/>
              </a:ext>
            </a:extLst>
          </p:cNvPr>
          <p:cNvSpPr txBox="1"/>
          <p:nvPr/>
        </p:nvSpPr>
        <p:spPr>
          <a:xfrm>
            <a:off x="2613888" y="1311397"/>
            <a:ext cx="6791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</a:t>
            </a:r>
            <a:r>
              <a:rPr lang="ko-KR" altLang="en-US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love dogs.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I hate dogs and knitting.</a:t>
            </a:r>
          </a:p>
          <a:p>
            <a:pPr marL="342900" indent="-342900">
              <a:buAutoNum type="arabicPeriod"/>
            </a:pPr>
            <a:r>
              <a:rPr lang="en-US" altLang="ko-KR" sz="24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Knitting is my hobby and my passion. </a:t>
            </a:r>
            <a:endParaRPr lang="ko-KR" altLang="en-US" sz="24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3" name="화살표: 오른쪽으로 구부러짐 12">
            <a:extLst>
              <a:ext uri="{FF2B5EF4-FFF2-40B4-BE49-F238E27FC236}">
                <a16:creationId xmlns:a16="http://schemas.microsoft.com/office/drawing/2014/main" id="{84869FD1-88AB-4208-BCBB-9975F605C07A}"/>
              </a:ext>
            </a:extLst>
          </p:cNvPr>
          <p:cNvSpPr/>
          <p:nvPr/>
        </p:nvSpPr>
        <p:spPr>
          <a:xfrm>
            <a:off x="1855433" y="1997476"/>
            <a:ext cx="461639" cy="1431524"/>
          </a:xfrm>
          <a:prstGeom prst="curvedRightArrow">
            <a:avLst>
              <a:gd name="adj1" fmla="val 25000"/>
              <a:gd name="adj2" fmla="val 48061"/>
              <a:gd name="adj3" fmla="val 25000"/>
            </a:avLst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화살표: 오른쪽으로 구부러짐 13">
            <a:extLst>
              <a:ext uri="{FF2B5EF4-FFF2-40B4-BE49-F238E27FC236}">
                <a16:creationId xmlns:a16="http://schemas.microsoft.com/office/drawing/2014/main" id="{7711CAA6-2FD8-4F01-B7C5-4587F976D17B}"/>
              </a:ext>
            </a:extLst>
          </p:cNvPr>
          <p:cNvSpPr/>
          <p:nvPr/>
        </p:nvSpPr>
        <p:spPr>
          <a:xfrm>
            <a:off x="1491449" y="1935332"/>
            <a:ext cx="905522" cy="3888419"/>
          </a:xfrm>
          <a:prstGeom prst="curved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4D925801-861E-4D60-A8BA-173ACD94E90F}"/>
              </a:ext>
            </a:extLst>
          </p:cNvPr>
          <p:cNvSpPr txBox="1">
            <a:spLocks/>
          </p:cNvSpPr>
          <p:nvPr/>
        </p:nvSpPr>
        <p:spPr>
          <a:xfrm>
            <a:off x="1405199" y="442959"/>
            <a:ext cx="8651875" cy="8996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rgbClr val="496F74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TF-IDF </a:t>
            </a:r>
            <a:r>
              <a:rPr lang="en-US" altLang="ko-KR" sz="1800" b="1" dirty="0">
                <a:solidFill>
                  <a:srgbClr val="496F74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(Term Frequency – Inverse Document Frequency)</a:t>
            </a:r>
            <a:endParaRPr lang="ko-KR" altLang="en-US" sz="1800" b="1" dirty="0">
              <a:solidFill>
                <a:srgbClr val="496F74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340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E249C3C-0232-46EF-85B3-FC2AB2863B8E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785FA3FD-ADD7-409E-8C07-08303886CAC6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52C2A1-121B-4C94-8CC9-3F56D3D176E2}"/>
              </a:ext>
            </a:extLst>
          </p:cNvPr>
          <p:cNvSpPr/>
          <p:nvPr/>
        </p:nvSpPr>
        <p:spPr>
          <a:xfrm>
            <a:off x="1690665" y="1463008"/>
            <a:ext cx="323838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(3)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별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최종 키워드 결과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9A5B4A0-DD66-4AD7-8A59-BB66D59A45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9" r="16406"/>
          <a:stretch/>
        </p:blipFill>
        <p:spPr>
          <a:xfrm>
            <a:off x="1501079" y="2079645"/>
            <a:ext cx="3383872" cy="341656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8A1B13-90A8-4AF7-8062-E6A389433B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9" r="16724"/>
          <a:stretch/>
        </p:blipFill>
        <p:spPr>
          <a:xfrm>
            <a:off x="5035382" y="2079645"/>
            <a:ext cx="3383872" cy="34263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624A5E7-3A52-4339-B4FA-9FB48D8E80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r="17965"/>
          <a:stretch/>
        </p:blipFill>
        <p:spPr>
          <a:xfrm>
            <a:off x="8569685" y="2079645"/>
            <a:ext cx="3306725" cy="342899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80D93C-0109-4D16-91D7-C200037F967E}"/>
              </a:ext>
            </a:extLst>
          </p:cNvPr>
          <p:cNvSpPr/>
          <p:nvPr/>
        </p:nvSpPr>
        <p:spPr>
          <a:xfrm>
            <a:off x="2626193" y="5537557"/>
            <a:ext cx="113364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비 오는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BE1C2B-4B0A-4A2F-AB37-1DAB6C669B89}"/>
              </a:ext>
            </a:extLst>
          </p:cNvPr>
          <p:cNvSpPr/>
          <p:nvPr/>
        </p:nvSpPr>
        <p:spPr>
          <a:xfrm>
            <a:off x="6272706" y="5537557"/>
            <a:ext cx="90922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여름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A30408-EA61-4502-A8AE-B6D6F0160AF9}"/>
              </a:ext>
            </a:extLst>
          </p:cNvPr>
          <p:cNvSpPr/>
          <p:nvPr/>
        </p:nvSpPr>
        <p:spPr>
          <a:xfrm>
            <a:off x="9775649" y="5537557"/>
            <a:ext cx="894796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043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7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1C7D-F114-40F3-A6FD-F1505DE449EF}"/>
              </a:ext>
            </a:extLst>
          </p:cNvPr>
          <p:cNvSpPr txBox="1"/>
          <p:nvPr/>
        </p:nvSpPr>
        <p:spPr>
          <a:xfrm>
            <a:off x="3048657" y="2921168"/>
            <a:ext cx="609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</p:spTree>
    <p:extLst>
      <p:ext uri="{BB962C8B-B14F-4D97-AF65-F5344CB8AC3E}">
        <p14:creationId xmlns:p14="http://schemas.microsoft.com/office/powerpoint/2010/main" val="3676662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2">
            <a:extLst>
              <a:ext uri="{FF2B5EF4-FFF2-40B4-BE49-F238E27FC236}">
                <a16:creationId xmlns:a16="http://schemas.microsoft.com/office/drawing/2014/main" id="{DE249C3C-0232-46EF-85B3-FC2AB2863B8E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785FA3FD-ADD7-409E-8C07-08303886CAC6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- 1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52C2A1-121B-4C94-8CC9-3F56D3D176E2}"/>
              </a:ext>
            </a:extLst>
          </p:cNvPr>
          <p:cNvSpPr/>
          <p:nvPr/>
        </p:nvSpPr>
        <p:spPr>
          <a:xfrm>
            <a:off x="1690665" y="1463008"/>
            <a:ext cx="323838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(3)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별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최종 키워드 결과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151775-2C0D-496F-AF4C-E08D6818B8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8" r="17725"/>
          <a:stretch/>
        </p:blipFill>
        <p:spPr>
          <a:xfrm>
            <a:off x="2087120" y="2079645"/>
            <a:ext cx="3238387" cy="33154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D1B3A67-EEA3-4FF8-9A07-A214ACE8EE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r="17116"/>
          <a:stretch/>
        </p:blipFill>
        <p:spPr>
          <a:xfrm>
            <a:off x="7000418" y="2079645"/>
            <a:ext cx="3269229" cy="33154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6EA32E-2F55-431B-A16D-3F48B4461897}"/>
              </a:ext>
            </a:extLst>
          </p:cNvPr>
          <p:cNvSpPr/>
          <p:nvPr/>
        </p:nvSpPr>
        <p:spPr>
          <a:xfrm>
            <a:off x="3332653" y="5535178"/>
            <a:ext cx="747320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084720-3CFC-4C2A-8DC7-C4B066150F56}"/>
              </a:ext>
            </a:extLst>
          </p:cNvPr>
          <p:cNvSpPr/>
          <p:nvPr/>
        </p:nvSpPr>
        <p:spPr>
          <a:xfrm>
            <a:off x="8149162" y="5535178"/>
            <a:ext cx="971741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67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DE71CE-B5B8-48C9-81C6-F730150F1BB9}"/>
              </a:ext>
            </a:extLst>
          </p:cNvPr>
          <p:cNvSpPr/>
          <p:nvPr/>
        </p:nvSpPr>
        <p:spPr>
          <a:xfrm>
            <a:off x="1726784" y="1473641"/>
            <a:ext cx="157126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(1)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변경 사항</a:t>
            </a:r>
            <a:endParaRPr lang="ko-KR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17181D2-0330-4000-B16C-46B3D1BEDCC3}"/>
              </a:ext>
            </a:extLst>
          </p:cNvPr>
          <p:cNvSpPr/>
          <p:nvPr/>
        </p:nvSpPr>
        <p:spPr>
          <a:xfrm>
            <a:off x="7402110" y="4584544"/>
            <a:ext cx="4274122" cy="1172141"/>
          </a:xfrm>
          <a:prstGeom prst="round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5CE246-600C-41B8-90FB-42A1C5E9FCEB}"/>
              </a:ext>
            </a:extLst>
          </p:cNvPr>
          <p:cNvSpPr/>
          <p:nvPr/>
        </p:nvSpPr>
        <p:spPr>
          <a:xfrm>
            <a:off x="7406250" y="2293957"/>
            <a:ext cx="4274122" cy="1657560"/>
          </a:xfrm>
          <a:prstGeom prst="round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6349EEC-373A-4F06-99D3-E6646C2CF6A7}"/>
              </a:ext>
            </a:extLst>
          </p:cNvPr>
          <p:cNvSpPr/>
          <p:nvPr/>
        </p:nvSpPr>
        <p:spPr>
          <a:xfrm>
            <a:off x="1644411" y="4584545"/>
            <a:ext cx="4660250" cy="1172141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07061C-D4A6-4AB8-A325-498051F70B1A}"/>
              </a:ext>
            </a:extLst>
          </p:cNvPr>
          <p:cNvSpPr/>
          <p:nvPr/>
        </p:nvSpPr>
        <p:spPr>
          <a:xfrm>
            <a:off x="1644411" y="2293957"/>
            <a:ext cx="4660250" cy="1657560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7AD97271-39E6-4037-BAE7-E19482241326}"/>
              </a:ext>
            </a:extLst>
          </p:cNvPr>
          <p:cNvSpPr/>
          <p:nvPr/>
        </p:nvSpPr>
        <p:spPr>
          <a:xfrm>
            <a:off x="6511584" y="2819322"/>
            <a:ext cx="687743" cy="606830"/>
          </a:xfrm>
          <a:prstGeom prst="rightArrow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8232C83F-B8BF-452F-B7A5-15D5B6729D61}"/>
              </a:ext>
            </a:extLst>
          </p:cNvPr>
          <p:cNvSpPr/>
          <p:nvPr/>
        </p:nvSpPr>
        <p:spPr>
          <a:xfrm>
            <a:off x="6511583" y="4867200"/>
            <a:ext cx="687743" cy="606830"/>
          </a:xfrm>
          <a:prstGeom prst="rightArrow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9FE38C9-1FC8-4F9D-B44C-5EAFF41D1B50}"/>
              </a:ext>
            </a:extLst>
          </p:cNvPr>
          <p:cNvSpPr/>
          <p:nvPr/>
        </p:nvSpPr>
        <p:spPr>
          <a:xfrm>
            <a:off x="1861977" y="2437645"/>
            <a:ext cx="4305735" cy="13032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한 음원의 가사 속에서 단어</a:t>
            </a:r>
            <a:r>
              <a:rPr lang="en-US" altLang="ko-KR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</a:t>
            </a:r>
            <a:r>
              <a:rPr lang="en-US" altLang="ko-KR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 중복 되는 경우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빈도수가 무분별하게 높아짐</a:t>
            </a:r>
            <a:endParaRPr lang="en-US" altLang="ko-KR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151E1B-D409-4918-969D-DC1AD51781E1}"/>
              </a:ext>
            </a:extLst>
          </p:cNvPr>
          <p:cNvSpPr/>
          <p:nvPr/>
        </p:nvSpPr>
        <p:spPr>
          <a:xfrm>
            <a:off x="7643710" y="2617377"/>
            <a:ext cx="3790923" cy="88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ea"/>
              <a:buAutoNum type="circleNumDbPlain"/>
            </a:pPr>
            <a:r>
              <a:rPr lang="ko-KR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가사 속 반복되는 단어</a:t>
            </a:r>
            <a:r>
              <a:rPr lang="en-US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</a:t>
            </a:r>
            <a:r>
              <a:rPr lang="ko-KR" altLang="en-US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형태소</a:t>
            </a:r>
            <a:r>
              <a:rPr lang="en-US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)</a:t>
            </a:r>
            <a:r>
              <a:rPr lang="ko-KR" altLang="en-US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들</a:t>
            </a:r>
            <a:r>
              <a:rPr lang="ko-KR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중복제거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C51E5D-AE24-44FA-8444-10B7D0D13DB7}"/>
              </a:ext>
            </a:extLst>
          </p:cNvPr>
          <p:cNvSpPr/>
          <p:nvPr/>
        </p:nvSpPr>
        <p:spPr>
          <a:xfrm>
            <a:off x="1922727" y="4726743"/>
            <a:ext cx="3909323" cy="88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내에서 음원이 중복되는 경우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빈도수가 무분별하게 높아짐</a:t>
            </a:r>
            <a:endParaRPr lang="en-US" altLang="ko-KR" b="1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58AFFE-042E-4E74-8CA3-673B32169EF1}"/>
              </a:ext>
            </a:extLst>
          </p:cNvPr>
          <p:cNvSpPr/>
          <p:nvPr/>
        </p:nvSpPr>
        <p:spPr>
          <a:xfrm>
            <a:off x="7556897" y="4912720"/>
            <a:ext cx="3964547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457200" algn="ctr">
              <a:lnSpc>
                <a:spcPct val="150000"/>
              </a:lnSpc>
              <a:buFont typeface="+mj-ea"/>
              <a:buAutoNum type="circleNumDbPlain" startAt="2"/>
            </a:pPr>
            <a:r>
              <a:rPr lang="ko-KR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날짜 별로 겹치는 </a:t>
            </a:r>
            <a:r>
              <a:rPr lang="ko-KR" altLang="en-US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</a:t>
            </a:r>
            <a:r>
              <a:rPr lang="ko-KR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들 </a:t>
            </a:r>
            <a:r>
              <a:rPr lang="ko-KR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중복제거</a:t>
            </a:r>
            <a:r>
              <a:rPr lang="en-US" altLang="ko-KR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endParaRPr lang="ko-KR" altLang="ko-KR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484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662BE452-D9F8-476B-91DD-43732FFE3D44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F456A0B-2F06-4B67-B9DE-9074B4D13D3A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F14FF0-E16D-4EF8-A6C4-5B1A69B1E1CB}"/>
              </a:ext>
            </a:extLst>
          </p:cNvPr>
          <p:cNvSpPr/>
          <p:nvPr/>
        </p:nvSpPr>
        <p:spPr>
          <a:xfrm>
            <a:off x="1690665" y="1463008"/>
            <a:ext cx="323838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별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최종 키워드 결과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32EF87-1317-487D-B3ED-C545420C4D97}"/>
              </a:ext>
            </a:extLst>
          </p:cNvPr>
          <p:cNvSpPr/>
          <p:nvPr/>
        </p:nvSpPr>
        <p:spPr>
          <a:xfrm>
            <a:off x="2626193" y="5537557"/>
            <a:ext cx="113364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비 오는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C2C045-798F-447B-8320-3883D573D805}"/>
              </a:ext>
            </a:extLst>
          </p:cNvPr>
          <p:cNvSpPr/>
          <p:nvPr/>
        </p:nvSpPr>
        <p:spPr>
          <a:xfrm>
            <a:off x="6272706" y="5537557"/>
            <a:ext cx="909224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여름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FE9F8E-1247-464E-B44D-BA3599E41373}"/>
              </a:ext>
            </a:extLst>
          </p:cNvPr>
          <p:cNvSpPr/>
          <p:nvPr/>
        </p:nvSpPr>
        <p:spPr>
          <a:xfrm>
            <a:off x="9775649" y="5537557"/>
            <a:ext cx="894796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2019BC-D2BB-4589-AA3A-FE826E7BC3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 t="3944" r="23692" b="3944"/>
          <a:stretch/>
        </p:blipFill>
        <p:spPr>
          <a:xfrm>
            <a:off x="1493900" y="2216103"/>
            <a:ext cx="3398229" cy="32517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976A19-8ECB-484C-B141-82A6B59E54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91" t="8066" r="24710" b="10159"/>
          <a:stretch/>
        </p:blipFill>
        <p:spPr>
          <a:xfrm>
            <a:off x="4892129" y="2216102"/>
            <a:ext cx="3669949" cy="32517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00A4F2-11B7-4F18-9E87-F5BE9E9C2D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97" t="1146" r="21311" b="2636"/>
          <a:stretch/>
        </p:blipFill>
        <p:spPr>
          <a:xfrm>
            <a:off x="8593535" y="2178302"/>
            <a:ext cx="3366772" cy="33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493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662BE452-D9F8-476B-91DD-43732FFE3D44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FF456A0B-2F06-4B67-B9DE-9074B4D13D3A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- 2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F14FF0-E16D-4EF8-A6C4-5B1A69B1E1CB}"/>
              </a:ext>
            </a:extLst>
          </p:cNvPr>
          <p:cNvSpPr/>
          <p:nvPr/>
        </p:nvSpPr>
        <p:spPr>
          <a:xfrm>
            <a:off x="1690665" y="1463008"/>
            <a:ext cx="3238387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(2)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별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최종 키워드 결과</a:t>
            </a: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8490562-06C1-4322-B12C-93ED3DE6761E}"/>
              </a:ext>
            </a:extLst>
          </p:cNvPr>
          <p:cNvSpPr/>
          <p:nvPr/>
        </p:nvSpPr>
        <p:spPr>
          <a:xfrm>
            <a:off x="3332653" y="5535178"/>
            <a:ext cx="747320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4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봄 날씨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A2C1D2-DEEE-4981-9CF8-84D0A21CEA4B}"/>
              </a:ext>
            </a:extLst>
          </p:cNvPr>
          <p:cNvSpPr/>
          <p:nvPr/>
        </p:nvSpPr>
        <p:spPr>
          <a:xfrm>
            <a:off x="8149162" y="5535178"/>
            <a:ext cx="971741" cy="8032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rgbClr val="496F74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</a:t>
            </a:r>
            <a:endParaRPr lang="en-US" altLang="ko-KR" sz="1400" b="1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690FD8-5069-4289-83FD-C59C03CD64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4" t="10077" r="24397" b="10542"/>
          <a:stretch/>
        </p:blipFill>
        <p:spPr>
          <a:xfrm>
            <a:off x="1885160" y="2178302"/>
            <a:ext cx="3642305" cy="342560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4AEE8C-28CF-41D1-BCA0-EAC27ABBD8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9" t="3876" r="26196" b="1735"/>
          <a:stretch/>
        </p:blipFill>
        <p:spPr>
          <a:xfrm>
            <a:off x="6858004" y="2248098"/>
            <a:ext cx="3366773" cy="3286008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42FE639-497B-4465-B2EA-BF6210C0CBB0}"/>
              </a:ext>
            </a:extLst>
          </p:cNvPr>
          <p:cNvSpPr/>
          <p:nvPr/>
        </p:nvSpPr>
        <p:spPr>
          <a:xfrm>
            <a:off x="0" y="0"/>
            <a:ext cx="12192000" cy="6937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특정 노래가 연상되지 않는</a:t>
            </a:r>
            <a:endParaRPr lang="en-US" altLang="ko-KR" sz="50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키워드 도출 </a:t>
            </a:r>
          </a:p>
        </p:txBody>
      </p:sp>
    </p:spTree>
    <p:extLst>
      <p:ext uri="{BB962C8B-B14F-4D97-AF65-F5344CB8AC3E}">
        <p14:creationId xmlns:p14="http://schemas.microsoft.com/office/powerpoint/2010/main" val="290905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567FA784-A1AB-421C-A3E9-9DE90857C2EA}"/>
              </a:ext>
            </a:extLst>
          </p:cNvPr>
          <p:cNvSpPr/>
          <p:nvPr/>
        </p:nvSpPr>
        <p:spPr>
          <a:xfrm>
            <a:off x="6477558" y="5058868"/>
            <a:ext cx="4761132" cy="1035276"/>
          </a:xfrm>
          <a:prstGeom prst="round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6D61407-215E-4F75-8EB2-2EEFA66BEE5E}"/>
              </a:ext>
            </a:extLst>
          </p:cNvPr>
          <p:cNvSpPr/>
          <p:nvPr/>
        </p:nvSpPr>
        <p:spPr>
          <a:xfrm>
            <a:off x="6477558" y="2195983"/>
            <a:ext cx="4761132" cy="2395679"/>
          </a:xfrm>
          <a:prstGeom prst="roundRect">
            <a:avLst/>
          </a:prstGeom>
          <a:solidFill>
            <a:srgbClr val="EAE0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D64F3767-EA13-47E1-88FC-2D1E52740F1F}"/>
              </a:ext>
            </a:extLst>
          </p:cNvPr>
          <p:cNvSpPr/>
          <p:nvPr/>
        </p:nvSpPr>
        <p:spPr>
          <a:xfrm>
            <a:off x="1448468" y="5058867"/>
            <a:ext cx="4028139" cy="1035276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9117367-A803-4DFE-8EEE-93E7648D964F}"/>
              </a:ext>
            </a:extLst>
          </p:cNvPr>
          <p:cNvSpPr/>
          <p:nvPr/>
        </p:nvSpPr>
        <p:spPr>
          <a:xfrm>
            <a:off x="1448468" y="2195983"/>
            <a:ext cx="4028139" cy="2131965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0BA4BC-34AA-46D3-B8FB-B67C17BF742F}"/>
              </a:ext>
            </a:extLst>
          </p:cNvPr>
          <p:cNvSpPr/>
          <p:nvPr/>
        </p:nvSpPr>
        <p:spPr>
          <a:xfrm>
            <a:off x="6477564" y="2062273"/>
            <a:ext cx="4761132" cy="45197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altLang="ko-KR" b="1" kern="100" dirty="0" err="1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tf-idf</a:t>
            </a:r>
            <a:r>
              <a:rPr lang="en-US" altLang="ko-KR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수치 대신</a:t>
            </a:r>
            <a:r>
              <a:rPr lang="en-US" altLang="ko-KR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br>
              <a:rPr lang="en-US" altLang="ko-KR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</a:b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별 키워드 빈도 수 </a:t>
            </a:r>
            <a:r>
              <a:rPr lang="en-US" altLang="ko-KR" b="1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÷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각 군집 별 곡의 개수 </a:t>
            </a:r>
            <a:r>
              <a:rPr lang="ko-KR" altLang="en-US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값을 적용</a:t>
            </a:r>
            <a:r>
              <a:rPr lang="en-US" altLang="ko-KR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각 키워드는 이 수치가 가장 높은 군집에 배정됨으로써 군집 간 중복되는 키워드 </a:t>
            </a:r>
            <a:r>
              <a:rPr lang="en-US" altLang="ko-KR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X</a:t>
            </a: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sz="500" b="1" kern="1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sz="1200" b="1" kern="1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sz="1400" b="1" kern="1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추출하는 형태소를 </a:t>
            </a:r>
            <a:r>
              <a:rPr lang="ko-KR" altLang="en-US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보통명사</a:t>
            </a:r>
            <a:r>
              <a:rPr lang="en-US" altLang="ko-KR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고유명사</a:t>
            </a:r>
            <a:r>
              <a:rPr lang="en-US" altLang="ko-KR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동사</a:t>
            </a:r>
            <a:r>
              <a:rPr lang="en-US" altLang="ko-KR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, </a:t>
            </a:r>
            <a:r>
              <a:rPr lang="ko-KR" altLang="en-US" b="1" kern="100" dirty="0">
                <a:solidFill>
                  <a:srgbClr val="C51B17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형용사</a:t>
            </a:r>
            <a:r>
              <a:rPr lang="ko-KR" altLang="en-US" b="1" kern="100" dirty="0">
                <a:solidFill>
                  <a:schemeClr val="tx1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로 축소</a:t>
            </a:r>
          </a:p>
          <a:p>
            <a:pPr lvl="0">
              <a:lnSpc>
                <a:spcPct val="150000"/>
              </a:lnSpc>
            </a:pPr>
            <a:endParaRPr lang="en-US" altLang="ko-KR" b="1" kern="100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B96071E-2B52-4628-BC56-EF27553BEEBA}"/>
              </a:ext>
            </a:extLst>
          </p:cNvPr>
          <p:cNvSpPr/>
          <p:nvPr/>
        </p:nvSpPr>
        <p:spPr>
          <a:xfrm>
            <a:off x="1448467" y="1997530"/>
            <a:ext cx="4028140" cy="451973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특정 군집에서 많이 등장하는 단어라도</a:t>
            </a:r>
            <a:r>
              <a:rPr lang="en-US" altLang="ko-KR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다섯 군집에서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모두 등장할 경우 </a:t>
            </a:r>
            <a:r>
              <a:rPr lang="en-US" altLang="ko-KR" b="1" kern="100" dirty="0" err="1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tf-idf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값이 </a:t>
            </a:r>
            <a:r>
              <a:rPr lang="en-US" altLang="ko-KR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0</a:t>
            </a:r>
            <a:r>
              <a:rPr lang="ko-KR" altLang="en-US" b="1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이라 삭제</a:t>
            </a: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되는 문제 발생</a:t>
            </a:r>
            <a:endParaRPr lang="en-US" altLang="ko-KR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sz="1000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endParaRPr lang="en-US" altLang="ko-KR" sz="1000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ko-KR" altLang="en-US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무의미해 보이는 단어 다수 포착</a:t>
            </a:r>
            <a:endParaRPr lang="en-US" altLang="ko-KR" b="1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ctr"/>
            <a:endParaRPr lang="ko-KR" altLang="en-US" dirty="0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DE71CE-B5B8-48C9-81C6-F730150F1BB9}"/>
              </a:ext>
            </a:extLst>
          </p:cNvPr>
          <p:cNvSpPr/>
          <p:nvPr/>
        </p:nvSpPr>
        <p:spPr>
          <a:xfrm>
            <a:off x="1726784" y="1473641"/>
            <a:ext cx="1571264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(1) 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변경 사항</a:t>
            </a:r>
            <a:endParaRPr lang="ko-KR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662F0294-374D-4302-931C-F8D3CC6A9A46}"/>
              </a:ext>
            </a:extLst>
          </p:cNvPr>
          <p:cNvSpPr/>
          <p:nvPr/>
        </p:nvSpPr>
        <p:spPr>
          <a:xfrm>
            <a:off x="5633212" y="3125585"/>
            <a:ext cx="687743" cy="606830"/>
          </a:xfrm>
          <a:prstGeom prst="rightArrow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A54C2F-AAF8-4256-9FF2-8D5A3A62B080}"/>
              </a:ext>
            </a:extLst>
          </p:cNvPr>
          <p:cNvGrpSpPr/>
          <p:nvPr/>
        </p:nvGrpSpPr>
        <p:grpSpPr>
          <a:xfrm>
            <a:off x="6466932" y="1703704"/>
            <a:ext cx="4819307" cy="4819307"/>
            <a:chOff x="1126001" y="1406022"/>
            <a:chExt cx="4877481" cy="487748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0214B1B-7899-4A60-BBC2-DA42413A3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01" y="1406022"/>
              <a:ext cx="4877481" cy="4877481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9B4BB79-FE59-40A8-A014-02FD462256B7}"/>
                </a:ext>
              </a:extLst>
            </p:cNvPr>
            <p:cNvSpPr/>
            <p:nvPr/>
          </p:nvSpPr>
          <p:spPr>
            <a:xfrm rot="20572589">
              <a:off x="2055634" y="3278786"/>
              <a:ext cx="3005951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6000" dirty="0">
                  <a:solidFill>
                    <a:schemeClr val="bg1"/>
                  </a:solidFill>
                  <a:latin typeface="HY목각파임B" panose="02030600000101010101" pitchFamily="18" charset="-127"/>
                  <a:ea typeface="HY목각파임B" panose="02030600000101010101" pitchFamily="18" charset="-127"/>
                </a:rPr>
                <a:t>최 적 화</a:t>
              </a:r>
            </a:p>
          </p:txBody>
        </p:sp>
      </p:grp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C01E38D-96DC-4A68-A735-0D5BD988BAB2}"/>
              </a:ext>
            </a:extLst>
          </p:cNvPr>
          <p:cNvSpPr/>
          <p:nvPr/>
        </p:nvSpPr>
        <p:spPr>
          <a:xfrm>
            <a:off x="5627898" y="5329997"/>
            <a:ext cx="687743" cy="606830"/>
          </a:xfrm>
          <a:prstGeom prst="rightArrow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0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925AC-95B7-4ED5-A8EE-D35ADE4FD978}"/>
              </a:ext>
            </a:extLst>
          </p:cNvPr>
          <p:cNvSpPr/>
          <p:nvPr/>
        </p:nvSpPr>
        <p:spPr>
          <a:xfrm>
            <a:off x="1330881" y="1282707"/>
            <a:ext cx="8973932" cy="9319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900" kern="100" dirty="0" err="1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군집별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중복 제거된 곡 수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</a:t>
            </a:r>
          </a:p>
          <a:p>
            <a:pPr lvl="0">
              <a:lnSpc>
                <a:spcPct val="150000"/>
              </a:lnSpc>
            </a:pP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  1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- 813   2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- 1140   3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- 1054   4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- 1434   5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- 751</a:t>
            </a:r>
            <a:endParaRPr lang="ko-KR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- 3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2CFCB3-9C3E-46EF-B83C-EA22CE15B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829" y="2621972"/>
            <a:ext cx="4046571" cy="4008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90C1A5-C68F-4A43-B434-CC399E5C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01" y="2621972"/>
            <a:ext cx="4069433" cy="4031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5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E6348921-D705-428F-A259-81F2672B9677}"/>
              </a:ext>
            </a:extLst>
          </p:cNvPr>
          <p:cNvGrpSpPr/>
          <p:nvPr/>
        </p:nvGrpSpPr>
        <p:grpSpPr>
          <a:xfrm>
            <a:off x="2459115" y="2287704"/>
            <a:ext cx="5276395" cy="286820"/>
            <a:chOff x="2459115" y="2287704"/>
            <a:chExt cx="5276395" cy="286820"/>
          </a:xfrm>
          <a:effectLst>
            <a:outerShdw blurRad="50800" dist="38100" dir="2700000" algn="tl" rotWithShape="0">
              <a:prstClr val="black">
                <a:alpha val="17000"/>
              </a:prstClr>
            </a:outerShdw>
          </a:effectLst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9916502-0DF7-45F1-8772-53C0983D4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59115" y="2287704"/>
              <a:ext cx="0" cy="267156"/>
            </a:xfrm>
            <a:prstGeom prst="line">
              <a:avLst/>
            </a:prstGeom>
            <a:ln w="57150">
              <a:solidFill>
                <a:srgbClr val="EC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56E4890-9F1A-4F83-A2AE-FDD07DCB70BD}"/>
                </a:ext>
              </a:extLst>
            </p:cNvPr>
            <p:cNvCxnSpPr>
              <a:cxnSpLocks/>
            </p:cNvCxnSpPr>
            <p:nvPr/>
          </p:nvCxnSpPr>
          <p:spPr>
            <a:xfrm>
              <a:off x="2459115" y="2317072"/>
              <a:ext cx="5276395" cy="0"/>
            </a:xfrm>
            <a:prstGeom prst="line">
              <a:avLst/>
            </a:prstGeom>
            <a:ln w="57150">
              <a:solidFill>
                <a:srgbClr val="EC7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411B57FA-041D-414C-9C85-BFAA246EA3C4}"/>
                </a:ext>
              </a:extLst>
            </p:cNvPr>
            <p:cNvCxnSpPr>
              <a:cxnSpLocks/>
            </p:cNvCxnSpPr>
            <p:nvPr/>
          </p:nvCxnSpPr>
          <p:spPr>
            <a:xfrm>
              <a:off x="7735510" y="2287704"/>
              <a:ext cx="0" cy="286820"/>
            </a:xfrm>
            <a:prstGeom prst="straightConnector1">
              <a:avLst/>
            </a:prstGeom>
            <a:ln w="57150">
              <a:solidFill>
                <a:srgbClr val="EC745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7A6D0C1-4366-4E28-B0DC-251BE32FD1E2}"/>
                  </a:ext>
                </a:extLst>
              </p:cNvPr>
              <p:cNvSpPr/>
              <p:nvPr/>
            </p:nvSpPr>
            <p:spPr>
              <a:xfrm>
                <a:off x="4709225" y="2307368"/>
                <a:ext cx="776175" cy="3847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r>
                      <a:rPr lang="en-US" altLang="ko-KR" sz="1900" i="1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÷</m:t>
                    </m:r>
                  </m:oMath>
                </a14:m>
                <a:r>
                  <a:rPr lang="en-US" altLang="ko-KR" sz="1900" kern="100" dirty="0">
                    <a:latin typeface="-윤고딕340" panose="02030504000101010101" pitchFamily="18" charset="-127"/>
                    <a:ea typeface="-윤고딕340" panose="02030504000101010101" pitchFamily="18" charset="-127"/>
                    <a:cs typeface="Arial" panose="020B0604020202020204" pitchFamily="34" charset="0"/>
                  </a:rPr>
                  <a:t>813</a:t>
                </a:r>
              </a:p>
            </p:txBody>
          </p:sp>
        </mc:Choice>
        <mc:Fallback xmlns=""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07A6D0C1-4366-4E28-B0DC-251BE32FD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225" y="2307368"/>
                <a:ext cx="776175" cy="384721"/>
              </a:xfrm>
              <a:prstGeom prst="rect">
                <a:avLst/>
              </a:prstGeom>
              <a:blipFill>
                <a:blip r:embed="rId4"/>
                <a:stretch>
                  <a:fillRect t="-7937" r="-6299" b="-269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0A961BB2-AC52-469B-85B8-907BFFEEE1A3}"/>
              </a:ext>
            </a:extLst>
          </p:cNvPr>
          <p:cNvSpPr/>
          <p:nvPr/>
        </p:nvSpPr>
        <p:spPr>
          <a:xfrm>
            <a:off x="5752129" y="4334221"/>
            <a:ext cx="687743" cy="606830"/>
          </a:xfrm>
          <a:prstGeom prst="rightArrow">
            <a:avLst/>
          </a:prstGeom>
          <a:solidFill>
            <a:srgbClr val="EC745B"/>
          </a:solidFill>
          <a:ln>
            <a:noFill/>
          </a:ln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5309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59E8B69A-81D3-400F-8AAC-42C06275100D}"/>
              </a:ext>
            </a:extLst>
          </p:cNvPr>
          <p:cNvSpPr/>
          <p:nvPr/>
        </p:nvSpPr>
        <p:spPr>
          <a:xfrm>
            <a:off x="2057400" y="2192482"/>
            <a:ext cx="9175173" cy="40608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2B064-3AAD-4BEF-AC59-45D4A29710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0" y="604683"/>
            <a:ext cx="3848449" cy="25873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A91390A-2905-43D0-9D17-B67D966083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65" y="516948"/>
            <a:ext cx="4041112" cy="27210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4E231B-152F-4923-B4E1-77145E2626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90" y="569498"/>
            <a:ext cx="3678898" cy="2477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9F5E1DF-F488-49C8-9B9B-70533CE0BD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23" y="3644564"/>
            <a:ext cx="4249093" cy="25873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2FBFE3-46C0-41DE-9F4D-24BDE6A19F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985" y="3754806"/>
            <a:ext cx="4068049" cy="2477151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E935502-EA5A-4B78-ABF7-93986D65248E}"/>
              </a:ext>
            </a:extLst>
          </p:cNvPr>
          <p:cNvSpPr txBox="1">
            <a:spLocks/>
          </p:cNvSpPr>
          <p:nvPr/>
        </p:nvSpPr>
        <p:spPr>
          <a:xfrm>
            <a:off x="83980" y="153075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3-1. 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결과 분석 </a:t>
            </a:r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- 3</a:t>
            </a:r>
            <a:r>
              <a:rPr lang="ko-KR" altLang="en-US" sz="2400" b="1" dirty="0">
                <a:solidFill>
                  <a:schemeClr val="bg1">
                    <a:lumMod val="8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차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9F784F-014D-4090-A03F-87996929EAA0}"/>
              </a:ext>
            </a:extLst>
          </p:cNvPr>
          <p:cNvSpPr/>
          <p:nvPr/>
        </p:nvSpPr>
        <p:spPr>
          <a:xfrm>
            <a:off x="1362811" y="3029447"/>
            <a:ext cx="1742785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 </a:t>
            </a:r>
            <a:r>
              <a:rPr lang="ko-KR" altLang="en-US" sz="1400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비 오는 날씨</a:t>
            </a:r>
            <a:endParaRPr lang="en-US" altLang="ko-KR" sz="1400" b="1" kern="100" dirty="0">
              <a:solidFill>
                <a:schemeClr val="bg1">
                  <a:lumMod val="9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DEA22C-D5F8-417B-8802-75D8B0D615B4}"/>
              </a:ext>
            </a:extLst>
          </p:cNvPr>
          <p:cNvSpPr/>
          <p:nvPr/>
        </p:nvSpPr>
        <p:spPr>
          <a:xfrm>
            <a:off x="5650719" y="3029447"/>
            <a:ext cx="1518365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 </a:t>
            </a:r>
            <a:r>
              <a:rPr lang="ko-KR" altLang="en-US" sz="1400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여름 날씨</a:t>
            </a:r>
            <a:endParaRPr lang="en-US" altLang="ko-KR" sz="1400" b="1" kern="100" dirty="0">
              <a:solidFill>
                <a:schemeClr val="bg1">
                  <a:lumMod val="9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578F54-C0CC-40DA-B3DD-5648839AA630}"/>
              </a:ext>
            </a:extLst>
          </p:cNvPr>
          <p:cNvSpPr/>
          <p:nvPr/>
        </p:nvSpPr>
        <p:spPr>
          <a:xfrm>
            <a:off x="9605157" y="3029447"/>
            <a:ext cx="1518365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3 </a:t>
            </a:r>
            <a:r>
              <a:rPr lang="ko-KR" altLang="en-US" sz="1400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가을 날씨</a:t>
            </a:r>
            <a:endParaRPr lang="en-US" altLang="ko-KR" sz="1400" b="1" kern="100" dirty="0">
              <a:solidFill>
                <a:schemeClr val="bg1">
                  <a:lumMod val="9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72A4624-902E-4DBD-A4C1-4D7F5006DFF8}"/>
              </a:ext>
            </a:extLst>
          </p:cNvPr>
          <p:cNvSpPr/>
          <p:nvPr/>
        </p:nvSpPr>
        <p:spPr>
          <a:xfrm>
            <a:off x="2744238" y="6212616"/>
            <a:ext cx="1356462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4 </a:t>
            </a:r>
            <a:r>
              <a:rPr lang="ko-KR" altLang="en-US" sz="1400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봄 날씨</a:t>
            </a:r>
            <a:endParaRPr lang="en-US" altLang="ko-KR" sz="1400" b="1" kern="100" dirty="0">
              <a:solidFill>
                <a:schemeClr val="bg1">
                  <a:lumMod val="9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27C118-DFCC-4878-9095-4592C95A0669}"/>
              </a:ext>
            </a:extLst>
          </p:cNvPr>
          <p:cNvSpPr/>
          <p:nvPr/>
        </p:nvSpPr>
        <p:spPr>
          <a:xfrm>
            <a:off x="7888568" y="6212615"/>
            <a:ext cx="1580882" cy="4722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</a:t>
            </a:r>
            <a:r>
              <a:rPr lang="en-US" altLang="ko-KR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 </a:t>
            </a:r>
            <a:r>
              <a:rPr lang="ko-KR" altLang="en-US" sz="1400" b="1" kern="100" dirty="0">
                <a:solidFill>
                  <a:schemeClr val="bg1">
                    <a:lumMod val="9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눈 오는 날</a:t>
            </a:r>
            <a:endParaRPr lang="en-US" altLang="ko-KR" sz="1400" b="1" kern="100" dirty="0">
              <a:solidFill>
                <a:schemeClr val="bg1">
                  <a:lumMod val="9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E6482F2-EFB9-4387-A5F5-DB1365D401CF}"/>
              </a:ext>
            </a:extLst>
          </p:cNvPr>
          <p:cNvSpPr/>
          <p:nvPr/>
        </p:nvSpPr>
        <p:spPr>
          <a:xfrm>
            <a:off x="0" y="0"/>
            <a:ext cx="12192000" cy="693702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제외되었던 </a:t>
            </a:r>
            <a:endParaRPr lang="en-US" altLang="ko-KR" sz="5000" dirty="0">
              <a:solidFill>
                <a:srgbClr val="C00000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  <a:p>
            <a:pPr algn="ctr"/>
            <a:r>
              <a:rPr lang="ko-KR" altLang="en-US" sz="5000" dirty="0">
                <a:solidFill>
                  <a:srgbClr val="C00000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중요 키워드 포함 </a:t>
            </a:r>
          </a:p>
        </p:txBody>
      </p:sp>
    </p:spTree>
    <p:extLst>
      <p:ext uri="{BB962C8B-B14F-4D97-AF65-F5344CB8AC3E}">
        <p14:creationId xmlns:p14="http://schemas.microsoft.com/office/powerpoint/2010/main" val="108098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19" grpId="0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3F925AC-95B7-4ED5-A8EE-D35ADE4FD978}"/>
              </a:ext>
            </a:extLst>
          </p:cNvPr>
          <p:cNvSpPr/>
          <p:nvPr/>
        </p:nvSpPr>
        <p:spPr>
          <a:xfrm>
            <a:off x="1581338" y="2251678"/>
            <a:ext cx="456826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</a:pP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 정보를 받으면 각 군집의 중심과의 거리를 계산</a:t>
            </a: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457200" lvl="0" indent="-457200">
              <a:buAutoNum type="arabicPeriod"/>
            </a:pP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457200" lvl="0" indent="-457200">
              <a:buAutoNum type="arabicPeriod"/>
            </a:pP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거리가 가까운 두 군집을 선택하고 거리에 반비례하여 각 군집의 키워드를 추출</a:t>
            </a: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457200" lvl="0" indent="-457200">
              <a:buAutoNum type="arabicPeriod"/>
            </a:pP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457200" lvl="0" indent="-457200">
              <a:buAutoNum type="arabicPeriod"/>
            </a:pP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곡 리스트 중에서 추출된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500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개의 키워드를 가장 큰 비율로 포함하고 있는 </a:t>
            </a:r>
            <a:r>
              <a:rPr lang="en-US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10</a:t>
            </a:r>
            <a:r>
              <a:rPr lang="ko-KR" altLang="en-US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개의 곡 선정</a:t>
            </a: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곡 추천 알고리즘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2AC581B-6FC3-474E-944C-3EC25C13D75A}"/>
              </a:ext>
            </a:extLst>
          </p:cNvPr>
          <p:cNvGrpSpPr/>
          <p:nvPr/>
        </p:nvGrpSpPr>
        <p:grpSpPr>
          <a:xfrm>
            <a:off x="6351617" y="1912147"/>
            <a:ext cx="5569078" cy="3695272"/>
            <a:chOff x="6466999" y="1681797"/>
            <a:chExt cx="5569078" cy="369527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30C3E9A-3D2D-408D-BC22-94026739C0F9}"/>
                </a:ext>
              </a:extLst>
            </p:cNvPr>
            <p:cNvGrpSpPr/>
            <p:nvPr/>
          </p:nvGrpSpPr>
          <p:grpSpPr>
            <a:xfrm>
              <a:off x="6466999" y="1681797"/>
              <a:ext cx="5569078" cy="3695272"/>
              <a:chOff x="1288712" y="3162728"/>
              <a:chExt cx="5569078" cy="3695272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708ED38-7B4E-441E-9115-FBD685F647C9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8712" y="3162728"/>
                <a:ext cx="5569078" cy="369527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" name="더하기 기호 2">
                <a:extLst>
                  <a:ext uri="{FF2B5EF4-FFF2-40B4-BE49-F238E27FC236}">
                    <a16:creationId xmlns:a16="http://schemas.microsoft.com/office/drawing/2014/main" id="{9756903A-1F74-4893-8337-7CE30D805645}"/>
                  </a:ext>
                </a:extLst>
              </p:cNvPr>
              <p:cNvSpPr/>
              <p:nvPr/>
            </p:nvSpPr>
            <p:spPr>
              <a:xfrm>
                <a:off x="2607562" y="4520781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더하기 기호 12">
                <a:extLst>
                  <a:ext uri="{FF2B5EF4-FFF2-40B4-BE49-F238E27FC236}">
                    <a16:creationId xmlns:a16="http://schemas.microsoft.com/office/drawing/2014/main" id="{43BA6266-8D84-4781-B0EA-62AC7C401A57}"/>
                  </a:ext>
                </a:extLst>
              </p:cNvPr>
              <p:cNvSpPr/>
              <p:nvPr/>
            </p:nvSpPr>
            <p:spPr>
              <a:xfrm>
                <a:off x="4968141" y="3459036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더하기 기호 13">
                <a:extLst>
                  <a:ext uri="{FF2B5EF4-FFF2-40B4-BE49-F238E27FC236}">
                    <a16:creationId xmlns:a16="http://schemas.microsoft.com/office/drawing/2014/main" id="{C69821F3-80EF-431F-B1E1-40EE516833D8}"/>
                  </a:ext>
                </a:extLst>
              </p:cNvPr>
              <p:cNvSpPr/>
              <p:nvPr/>
            </p:nvSpPr>
            <p:spPr>
              <a:xfrm>
                <a:off x="4073251" y="4701058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더하기 기호 14">
                <a:extLst>
                  <a:ext uri="{FF2B5EF4-FFF2-40B4-BE49-F238E27FC236}">
                    <a16:creationId xmlns:a16="http://schemas.microsoft.com/office/drawing/2014/main" id="{C9CF90BA-A763-495E-916C-5525D4AFDF45}"/>
                  </a:ext>
                </a:extLst>
              </p:cNvPr>
              <p:cNvSpPr/>
              <p:nvPr/>
            </p:nvSpPr>
            <p:spPr>
              <a:xfrm>
                <a:off x="5392101" y="4520780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더하기 기호 15">
                <a:extLst>
                  <a:ext uri="{FF2B5EF4-FFF2-40B4-BE49-F238E27FC236}">
                    <a16:creationId xmlns:a16="http://schemas.microsoft.com/office/drawing/2014/main" id="{D5137215-26B5-4C08-B5B3-65771FF233E0}"/>
                  </a:ext>
                </a:extLst>
              </p:cNvPr>
              <p:cNvSpPr/>
              <p:nvPr/>
            </p:nvSpPr>
            <p:spPr>
              <a:xfrm>
                <a:off x="3534987" y="5305694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D1280F44-2A35-4A3F-A8EA-741E0501C95C}"/>
                </a:ext>
              </a:extLst>
            </p:cNvPr>
            <p:cNvCxnSpPr/>
            <p:nvPr/>
          </p:nvCxnSpPr>
          <p:spPr>
            <a:xfrm flipV="1">
              <a:off x="9251538" y="2149074"/>
              <a:ext cx="1065859" cy="76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C37B6745-B3EA-4354-9A7D-356462209D5E}"/>
                </a:ext>
              </a:extLst>
            </p:cNvPr>
            <p:cNvCxnSpPr/>
            <p:nvPr/>
          </p:nvCxnSpPr>
          <p:spPr>
            <a:xfrm>
              <a:off x="9251538" y="2892128"/>
              <a:ext cx="1489819" cy="3279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5F9747AA-5B25-4C3D-922B-20C48D36FCAB}"/>
                </a:ext>
              </a:extLst>
            </p:cNvPr>
            <p:cNvCxnSpPr/>
            <p:nvPr/>
          </p:nvCxnSpPr>
          <p:spPr>
            <a:xfrm>
              <a:off x="9251538" y="2915971"/>
              <a:ext cx="170969" cy="465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BCD6E839-FCD0-4095-853E-57C63795D8F3}"/>
                </a:ext>
              </a:extLst>
            </p:cNvPr>
            <p:cNvCxnSpPr/>
            <p:nvPr/>
          </p:nvCxnSpPr>
          <p:spPr>
            <a:xfrm flipH="1">
              <a:off x="8884243" y="2915971"/>
              <a:ext cx="367295" cy="1079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235465C8-01E0-4E89-88B5-08C12A7FC6E1}"/>
                </a:ext>
              </a:extLst>
            </p:cNvPr>
            <p:cNvCxnSpPr/>
            <p:nvPr/>
          </p:nvCxnSpPr>
          <p:spPr>
            <a:xfrm flipH="1">
              <a:off x="7956818" y="2915971"/>
              <a:ext cx="1294720" cy="294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4EE2C8E-65C6-4941-9178-0ED74396C716}"/>
                </a:ext>
              </a:extLst>
            </p:cNvPr>
            <p:cNvSpPr/>
            <p:nvPr/>
          </p:nvSpPr>
          <p:spPr>
            <a:xfrm>
              <a:off x="9193277" y="2825769"/>
              <a:ext cx="156562" cy="1565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931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E37709-2AD9-4977-8F4C-3BFA262D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81" y="1846492"/>
            <a:ext cx="3267687" cy="3267687"/>
          </a:xfrm>
          <a:prstGeom prst="rect">
            <a:avLst/>
          </a:prstGeom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67CF7769-87AB-4BE4-BAE5-8452E82E0CB1}"/>
              </a:ext>
            </a:extLst>
          </p:cNvPr>
          <p:cNvSpPr/>
          <p:nvPr/>
        </p:nvSpPr>
        <p:spPr>
          <a:xfrm>
            <a:off x="1330881" y="5468134"/>
            <a:ext cx="3348994" cy="830997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곡 추천 알고리즘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A7411-7304-4051-A87A-0CF998314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613955"/>
              </p:ext>
            </p:extLst>
          </p:nvPr>
        </p:nvGraphicFramePr>
        <p:xfrm>
          <a:off x="5069812" y="1846492"/>
          <a:ext cx="6747640" cy="4489551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530212">
                  <a:extLst>
                    <a:ext uri="{9D8B030D-6E8A-4147-A177-3AD203B41FA5}">
                      <a16:colId xmlns:a16="http://schemas.microsoft.com/office/drawing/2014/main" val="95145858"/>
                    </a:ext>
                  </a:extLst>
                </a:gridCol>
                <a:gridCol w="2140903">
                  <a:extLst>
                    <a:ext uri="{9D8B030D-6E8A-4147-A177-3AD203B41FA5}">
                      <a16:colId xmlns:a16="http://schemas.microsoft.com/office/drawing/2014/main" val="3426554769"/>
                    </a:ext>
                  </a:extLst>
                </a:gridCol>
                <a:gridCol w="1076525">
                  <a:extLst>
                    <a:ext uri="{9D8B030D-6E8A-4147-A177-3AD203B41FA5}">
                      <a16:colId xmlns:a16="http://schemas.microsoft.com/office/drawing/2014/main" val="2134000907"/>
                    </a:ext>
                  </a:extLst>
                </a:gridCol>
              </a:tblGrid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TITLE</a:t>
                      </a: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ARTIST</a:t>
                      </a:r>
                      <a:endParaRPr lang="en-US" sz="20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SCORE</a:t>
                      </a: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167347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혼자 하는 일 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On My Own)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예성 </a:t>
                      </a:r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YESUNG)</a:t>
                      </a:r>
                      <a:endParaRPr 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0.486957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499229021"/>
                  </a:ext>
                </a:extLst>
              </a:tr>
              <a:tr h="4278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널 사랑하지 않아</a:t>
                      </a:r>
                      <a:endParaRPr lang="ko-KR" alt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어반 자카파</a:t>
                      </a:r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Urban Zakapa)</a:t>
                      </a:r>
                      <a:endParaRPr 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0.385246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201185224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오늘 헤어져 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(feat.</a:t>
                      </a:r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조현아 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of </a:t>
                      </a:r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어반자카파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비</a:t>
                      </a:r>
                      <a:endParaRPr lang="ko-KR" alt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0.367347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4200763778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나의 연인 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altLang="ko-KR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Yoo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Ji-Ae &amp; </a:t>
                      </a:r>
                      <a:r>
                        <a:rPr lang="en-US" altLang="ko-KR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Seo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Ji-Soo)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러블리즈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Lovelyz</a:t>
                      </a:r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0.356757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819417831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봄이 오면</a:t>
                      </a:r>
                      <a:endParaRPr lang="ko-KR" alt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유선호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YOO SEONHO)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0.356589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771911800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Down (</a:t>
                      </a:r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애플 </a:t>
                      </a:r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에어팟</a:t>
                      </a:r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광고 삽입곡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Marian Hill(</a:t>
                      </a:r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마리안</a:t>
                      </a:r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힐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0.355769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4859895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My Way</a:t>
                      </a:r>
                      <a:endParaRPr 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이수</a:t>
                      </a:r>
                      <a:endParaRPr lang="ko-KR" alt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0.352941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442827235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울고 싶지 않아</a:t>
                      </a:r>
                      <a:endParaRPr lang="ko-KR" alt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세븐틴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Seventeen)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0.346821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378332957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아직 끝나지 않은 이야기</a:t>
                      </a:r>
                      <a:endParaRPr lang="ko-KR" alt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라디</a:t>
                      </a:r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sz="1500" u="none" strike="noStrike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Ra.D</a:t>
                      </a:r>
                      <a:r>
                        <a:rPr lang="en-US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0.344086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66154374"/>
                  </a:ext>
                </a:extLst>
              </a:tr>
              <a:tr h="40247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Be There</a:t>
                      </a:r>
                      <a:endParaRPr lang="en-US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CHEEZE(</a:t>
                      </a:r>
                      <a:r>
                        <a:rPr lang="ko-KR" altLang="en-US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치즈</a:t>
                      </a:r>
                      <a:r>
                        <a:rPr lang="en-US" altLang="ko-KR" sz="15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0.343511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52903728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A7F0BC49-DAA0-4903-AB2C-F64642A5569B}"/>
              </a:ext>
            </a:extLst>
          </p:cNvPr>
          <p:cNvSpPr/>
          <p:nvPr/>
        </p:nvSpPr>
        <p:spPr>
          <a:xfrm>
            <a:off x="1412188" y="5468134"/>
            <a:ext cx="33489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기온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-10°C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강수량       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0mm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풍속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3m/s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상대습도    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50%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   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2cm     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전운량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1.1</a:t>
            </a:r>
          </a:p>
          <a:p>
            <a:pPr algn="dist"/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중하층운량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0.3  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안개 계속시간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0.5h</a:t>
            </a:r>
          </a:p>
        </p:txBody>
      </p:sp>
    </p:spTree>
    <p:extLst>
      <p:ext uri="{BB962C8B-B14F-4D97-AF65-F5344CB8AC3E}">
        <p14:creationId xmlns:p14="http://schemas.microsoft.com/office/powerpoint/2010/main" val="10488094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곡 추천 알고리즘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A7411-7304-4051-A87A-0CF998314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129335"/>
              </p:ext>
            </p:extLst>
          </p:nvPr>
        </p:nvGraphicFramePr>
        <p:xfrm>
          <a:off x="4929352" y="1846492"/>
          <a:ext cx="6747640" cy="4483381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530212">
                  <a:extLst>
                    <a:ext uri="{9D8B030D-6E8A-4147-A177-3AD203B41FA5}">
                      <a16:colId xmlns:a16="http://schemas.microsoft.com/office/drawing/2014/main" val="95145858"/>
                    </a:ext>
                  </a:extLst>
                </a:gridCol>
                <a:gridCol w="2140903">
                  <a:extLst>
                    <a:ext uri="{9D8B030D-6E8A-4147-A177-3AD203B41FA5}">
                      <a16:colId xmlns:a16="http://schemas.microsoft.com/office/drawing/2014/main" val="3426554769"/>
                    </a:ext>
                  </a:extLst>
                </a:gridCol>
                <a:gridCol w="1076525">
                  <a:extLst>
                    <a:ext uri="{9D8B030D-6E8A-4147-A177-3AD203B41FA5}">
                      <a16:colId xmlns:a16="http://schemas.microsoft.com/office/drawing/2014/main" val="2134000907"/>
                    </a:ext>
                  </a:extLst>
                </a:gridCol>
              </a:tblGrid>
              <a:tr h="39221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TITLE</a:t>
                      </a: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ARTIST</a:t>
                      </a:r>
                      <a:endParaRPr lang="en-US" sz="20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SCORE</a:t>
                      </a:r>
                      <a:endParaRPr lang="en-US" sz="20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167347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Give &amp; Take (B-BOMB Solo)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블락비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(Block B)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0.612717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499229021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Made It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잭슨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(GOT7)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0.493243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201185224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Life Is Good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짙은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altLang="ko-KR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Zitten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0.473118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4200763778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New Face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싸이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(PSY)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0.470588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819417831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On (feat.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서사무엘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죠지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프라이머리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(Primary)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0.465798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771911800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Just One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버즈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(Buzz)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0.432836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4859895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닿을 듯 말 듯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(PROD.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강이채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,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정세운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정세운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0.431193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442827235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시노시작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(SINOSIJAK)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iKON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0.415771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378332957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Dance The Night Away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TWICE (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트와이스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0.415686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66154374"/>
                  </a:ext>
                </a:extLst>
              </a:tr>
              <a:tr h="4091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Feeling Good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DAY6 (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데이식스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0.406114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529037289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54E09D8-E64F-4629-B245-307F7B932E18}"/>
              </a:ext>
            </a:extLst>
          </p:cNvPr>
          <p:cNvSpPr/>
          <p:nvPr/>
        </p:nvSpPr>
        <p:spPr>
          <a:xfrm>
            <a:off x="1330881" y="5468134"/>
            <a:ext cx="3348994" cy="830997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F0BC49-DAA0-4903-AB2C-F64642A5569B}"/>
              </a:ext>
            </a:extLst>
          </p:cNvPr>
          <p:cNvSpPr/>
          <p:nvPr/>
        </p:nvSpPr>
        <p:spPr>
          <a:xfrm>
            <a:off x="1343976" y="5468133"/>
            <a:ext cx="33858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기온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30°C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강수량       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1.2mm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풍속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1m/s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상대습도    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75.5%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   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0cm     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전운량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3.2</a:t>
            </a:r>
          </a:p>
          <a:p>
            <a:pPr algn="dist"/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중하층운량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1.1  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안개 계속시간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0.7h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39FCFAF-060F-4B16-BB36-D446DB57A4E9}"/>
              </a:ext>
            </a:extLst>
          </p:cNvPr>
          <p:cNvGrpSpPr/>
          <p:nvPr/>
        </p:nvGrpSpPr>
        <p:grpSpPr>
          <a:xfrm>
            <a:off x="1755228" y="1667503"/>
            <a:ext cx="2974611" cy="3522993"/>
            <a:chOff x="1343976" y="1294832"/>
            <a:chExt cx="3385863" cy="40100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CA76269-E521-446C-8E2B-069E87F87E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621"/>
            <a:stretch/>
          </p:blipFill>
          <p:spPr>
            <a:xfrm>
              <a:off x="1380845" y="4120054"/>
              <a:ext cx="3348994" cy="118483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0EF0996-C1ED-4E98-B086-2E4C1AA02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976" y="1294832"/>
              <a:ext cx="2896865" cy="28968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220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A721BA6B-7131-4CC9-AB7C-87FF218A106D}"/>
              </a:ext>
            </a:extLst>
          </p:cNvPr>
          <p:cNvSpPr/>
          <p:nvPr/>
        </p:nvSpPr>
        <p:spPr>
          <a:xfrm>
            <a:off x="1555622" y="1016914"/>
            <a:ext cx="4601294" cy="3555088"/>
          </a:xfrm>
          <a:prstGeom prst="ellipse">
            <a:avLst/>
          </a:prstGeom>
          <a:solidFill>
            <a:srgbClr val="F9F3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5330A0-C1A1-4303-82FB-8D39282872A9}"/>
              </a:ext>
            </a:extLst>
          </p:cNvPr>
          <p:cNvSpPr/>
          <p:nvPr/>
        </p:nvSpPr>
        <p:spPr>
          <a:xfrm>
            <a:off x="1494706" y="4977746"/>
            <a:ext cx="10042036" cy="9319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대용량의 데이터에 빠르게 접근이 가능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해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넓어진 선택권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이</a:t>
            </a:r>
            <a:r>
              <a:rPr lang="en-US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9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필요한 데이터 검색을 어렵</a:t>
            </a:r>
            <a:r>
              <a:rPr lang="ko-KR" altLang="en-US" sz="19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게 함</a:t>
            </a:r>
            <a:endParaRPr lang="en-US" altLang="ko-KR" sz="19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제공되는 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서비스 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품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질에 따라</a:t>
            </a:r>
            <a:r>
              <a:rPr lang="en-US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사용자의 업체 간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이동이 잦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</a:t>
            </a:r>
            <a:endParaRPr lang="ko-KR" altLang="en-US" sz="19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3995A09C-51F0-4547-90C3-70E50FE62803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E15BE3-D2E8-48DA-9C3F-360F7D7394E5}"/>
              </a:ext>
            </a:extLst>
          </p:cNvPr>
          <p:cNvSpPr txBox="1"/>
          <p:nvPr/>
        </p:nvSpPr>
        <p:spPr>
          <a:xfrm>
            <a:off x="7680161" y="2040832"/>
            <a:ext cx="3674280" cy="171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대용량의 데이터를 직접 저장하지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않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아도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필요할 때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바로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꺼내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보고 들을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수 있는 음원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영상 스트리밍 서비스들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흥행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B773B8-9832-4F12-AA02-5AA1BCFA3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36" y="1447664"/>
            <a:ext cx="2735268" cy="1702023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8A8C12B-857B-40B9-B6E1-5757F963A532}"/>
              </a:ext>
            </a:extLst>
          </p:cNvPr>
          <p:cNvSpPr/>
          <p:nvPr/>
        </p:nvSpPr>
        <p:spPr>
          <a:xfrm>
            <a:off x="6515724" y="2316095"/>
            <a:ext cx="1042605" cy="956388"/>
          </a:xfrm>
          <a:prstGeom prst="rightArrow">
            <a:avLst/>
          </a:prstGeom>
          <a:solidFill>
            <a:srgbClr val="EC7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3FFE73F-2CD0-41D7-A366-C67B04B5D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47" y="1908344"/>
            <a:ext cx="1877620" cy="7692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FEC2BE8-9D16-4C1C-A481-095940D3E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210" y="3066178"/>
            <a:ext cx="2936714" cy="7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04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94207B82-D70A-4405-A717-D57FB7E0E278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11424AE4-3F6E-4306-AB0E-13C862463DE9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3-2.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곡 추천 알고리즘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D1A7411-7304-4051-A87A-0CF998314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879961"/>
              </p:ext>
            </p:extLst>
          </p:nvPr>
        </p:nvGraphicFramePr>
        <p:xfrm>
          <a:off x="4929352" y="1846492"/>
          <a:ext cx="6747640" cy="4467881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3530212">
                  <a:extLst>
                    <a:ext uri="{9D8B030D-6E8A-4147-A177-3AD203B41FA5}">
                      <a16:colId xmlns:a16="http://schemas.microsoft.com/office/drawing/2014/main" val="95145858"/>
                    </a:ext>
                  </a:extLst>
                </a:gridCol>
                <a:gridCol w="2140903">
                  <a:extLst>
                    <a:ext uri="{9D8B030D-6E8A-4147-A177-3AD203B41FA5}">
                      <a16:colId xmlns:a16="http://schemas.microsoft.com/office/drawing/2014/main" val="3426554769"/>
                    </a:ext>
                  </a:extLst>
                </a:gridCol>
                <a:gridCol w="1076525">
                  <a:extLst>
                    <a:ext uri="{9D8B030D-6E8A-4147-A177-3AD203B41FA5}">
                      <a16:colId xmlns:a16="http://schemas.microsoft.com/office/drawing/2014/main" val="2134000907"/>
                    </a:ext>
                  </a:extLst>
                </a:gridCol>
              </a:tblGrid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TITLE</a:t>
                      </a: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ARTIST</a:t>
                      </a:r>
                      <a:endParaRPr lang="en-US" sz="20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SCORE</a:t>
                      </a:r>
                    </a:p>
                  </a:txBody>
                  <a:tcPr marL="7581" marR="7581" marT="7581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167347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내 옆에 그대인 걸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다비치</a:t>
                      </a:r>
                      <a:endParaRPr 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0.385057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499229021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혼자 하는 일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(On My Own)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예성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(YESUNG)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0.365217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201185224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매일 듣는 노래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(A Daily Song)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황치열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0.335294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4200763778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지정석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혁오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(HYUKOH)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0.325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819417831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Be There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CHEEZE(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치즈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0.282443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771911800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New Day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짙은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altLang="ko-KR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Zitten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0.278195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34859895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달빛천사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(opening)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새벽공방</a:t>
                      </a:r>
                      <a:endParaRPr lang="ko-KR" altLang="en-US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0.277311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442827235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일분 일초</a:t>
                      </a:r>
                      <a:endParaRPr lang="ko-KR" alt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먼데이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키즈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(Monday </a:t>
                      </a:r>
                      <a:r>
                        <a:rPr lang="en-US" altLang="ko-KR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Kiz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0.272109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1378332957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사랑아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노래 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9</a:t>
                      </a:r>
                      <a:r>
                        <a:rPr lang="ko-KR" altLang="en-US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단 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흥부자댁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소향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(</a:t>
                      </a:r>
                      <a:r>
                        <a:rPr lang="en-US" altLang="ko-KR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Sohyang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0.266667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266154374"/>
                  </a:ext>
                </a:extLst>
              </a:tr>
              <a:tr h="40617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Firework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GOT7 (</a:t>
                      </a:r>
                      <a:r>
                        <a:rPr lang="ko-KR" altLang="en-US" sz="1500" u="none" strike="noStrike" dirty="0" err="1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갓세븐</a:t>
                      </a:r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)</a:t>
                      </a:r>
                      <a:endParaRPr lang="en-US" altLang="ko-KR" sz="1500" b="0" i="0" u="none" strike="noStrike" dirty="0">
                        <a:solidFill>
                          <a:srgbClr val="000000"/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u="none" strike="noStrike" dirty="0">
                          <a:effectLst/>
                          <a:latin typeface="-윤고딕340" panose="02030504000101010101" pitchFamily="18" charset="-127"/>
                          <a:ea typeface="-윤고딕340" panose="02030504000101010101" pitchFamily="18" charset="-127"/>
                        </a:rPr>
                        <a:t>0.265487</a:t>
                      </a:r>
                      <a:endParaRPr lang="en-US" altLang="ko-KR" sz="1500" b="0" i="0" u="none" strike="noStrik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-윤고딕340" panose="02030504000101010101" pitchFamily="18" charset="-127"/>
                        <a:ea typeface="-윤고딕340" panose="02030504000101010101" pitchFamily="18" charset="-127"/>
                      </a:endParaRPr>
                    </a:p>
                  </a:txBody>
                  <a:tcPr marL="7581" marR="7581" marT="7581" marB="0" anchor="ctr"/>
                </a:tc>
                <a:extLst>
                  <a:ext uri="{0D108BD9-81ED-4DB2-BD59-A6C34878D82A}">
                    <a16:rowId xmlns:a16="http://schemas.microsoft.com/office/drawing/2014/main" val="529037289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21BC3D-82DE-45E3-9F25-7ED6BE222174}"/>
              </a:ext>
            </a:extLst>
          </p:cNvPr>
          <p:cNvSpPr/>
          <p:nvPr/>
        </p:nvSpPr>
        <p:spPr>
          <a:xfrm>
            <a:off x="1192131" y="5468134"/>
            <a:ext cx="3650358" cy="830997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7F0BC49-DAA0-4903-AB2C-F64642A5569B}"/>
              </a:ext>
            </a:extLst>
          </p:cNvPr>
          <p:cNvSpPr/>
          <p:nvPr/>
        </p:nvSpPr>
        <p:spPr>
          <a:xfrm>
            <a:off x="1219466" y="5474517"/>
            <a:ext cx="365035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기온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13°C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강수량       </a:t>
            </a:r>
            <a:r>
              <a:rPr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0.870mm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풍속      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2.3m/s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상대습도    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50.5%</a:t>
            </a:r>
          </a:p>
          <a:p>
            <a:pPr algn="dist"/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적설량    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0cm      </a:t>
            </a:r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전운량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     </a:t>
            </a:r>
            <a:r>
              <a:rPr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1.5</a:t>
            </a:r>
          </a:p>
          <a:p>
            <a:pPr algn="dist"/>
            <a:r>
              <a:rPr lang="ko-KR" altLang="en-US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중하층운량</a:t>
            </a:r>
            <a:r>
              <a: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  0.325       </a:t>
            </a:r>
            <a:r>
              <a: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안개 계속시간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:  0.0599h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430E0-8A0C-4CFC-BDB8-E42865005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11" y="1812462"/>
            <a:ext cx="3562947" cy="356294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057D6F-C30B-4347-81E3-EDB22F6CCFCA}"/>
              </a:ext>
            </a:extLst>
          </p:cNvPr>
          <p:cNvSpPr/>
          <p:nvPr/>
        </p:nvSpPr>
        <p:spPr>
          <a:xfrm>
            <a:off x="1639511" y="3429000"/>
            <a:ext cx="1303386" cy="19464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B149ED-2CEC-4AF2-9270-C94AA2C0BD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8136">
            <a:off x="1580607" y="3527847"/>
            <a:ext cx="943487" cy="9434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D5B9CD-8C50-423C-B6DA-FC38239C7B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2117110" y="4477595"/>
            <a:ext cx="795413" cy="79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0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637B89A-2BFB-43AC-B527-3ABBD827A416}"/>
              </a:ext>
            </a:extLst>
          </p:cNvPr>
          <p:cNvSpPr/>
          <p:nvPr/>
        </p:nvSpPr>
        <p:spPr>
          <a:xfrm>
            <a:off x="7575897" y="4018297"/>
            <a:ext cx="4237731" cy="1579987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B5D4519-3BBB-4847-85A8-A45AE9F72352}"/>
              </a:ext>
            </a:extLst>
          </p:cNvPr>
          <p:cNvSpPr/>
          <p:nvPr/>
        </p:nvSpPr>
        <p:spPr>
          <a:xfrm>
            <a:off x="7575897" y="3058208"/>
            <a:ext cx="4237731" cy="851640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333.png">
            <a:extLst>
              <a:ext uri="{FF2B5EF4-FFF2-40B4-BE49-F238E27FC236}">
                <a16:creationId xmlns:a16="http://schemas.microsoft.com/office/drawing/2014/main" id="{ECF73217-917C-4201-AA77-8F0F3EB4945B}"/>
              </a:ext>
            </a:extLst>
          </p:cNvPr>
          <p:cNvPicPr/>
          <p:nvPr/>
        </p:nvPicPr>
        <p:blipFill rotWithShape="1">
          <a:blip r:embed="rId3"/>
          <a:srcRect r="49126"/>
          <a:stretch/>
        </p:blipFill>
        <p:spPr>
          <a:xfrm>
            <a:off x="1639511" y="1826006"/>
            <a:ext cx="2613204" cy="395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7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A0861E5-8ED5-45B4-960D-A203856F10F0}"/>
              </a:ext>
            </a:extLst>
          </p:cNvPr>
          <p:cNvSpPr/>
          <p:nvPr/>
        </p:nvSpPr>
        <p:spPr>
          <a:xfrm>
            <a:off x="7892897" y="3204413"/>
            <a:ext cx="3500317" cy="2247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900" kern="1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날씨마다 특정 감성으로 분류</a:t>
            </a: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</a:pPr>
            <a:endParaRPr lang="en-US" altLang="ko-KR" sz="1900" kern="100" dirty="0"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날씨에 따른 재생기록의 통계가 아닌 </a:t>
            </a: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분류된 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감성에 따른 박자</a:t>
            </a:r>
            <a:r>
              <a:rPr lang="en-US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장르 등으로 곡을 추천</a:t>
            </a:r>
            <a:endParaRPr lang="ko-KR" altLang="en-US" sz="19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E490255-5C7F-4A04-8A41-783A1CA92366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E8494FA-BD93-4AD2-A32B-F779DDA5ADF4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타 서비스 비교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00ECAE-EDA7-45E2-AB1F-153831B90BCD}"/>
              </a:ext>
            </a:extLst>
          </p:cNvPr>
          <p:cNvSpPr/>
          <p:nvPr/>
        </p:nvSpPr>
        <p:spPr>
          <a:xfrm>
            <a:off x="7559681" y="2062273"/>
            <a:ext cx="4410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ko-KR" altLang="en-US" sz="2400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날씨 별 감성 모델을 나눠서 추천</a:t>
            </a:r>
            <a:endParaRPr lang="ko-KR" altLang="ko-KR" sz="2400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194957E-AE14-4ADE-B704-D4C24DAB4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6777" y="2086183"/>
            <a:ext cx="342900" cy="523875"/>
          </a:xfrm>
          <a:prstGeom prst="rect">
            <a:avLst/>
          </a:prstGeom>
        </p:spPr>
      </p:pic>
      <p:pic>
        <p:nvPicPr>
          <p:cNvPr id="13" name="그림 12" descr="333.png">
            <a:extLst>
              <a:ext uri="{FF2B5EF4-FFF2-40B4-BE49-F238E27FC236}">
                <a16:creationId xmlns:a16="http://schemas.microsoft.com/office/drawing/2014/main" id="{8D376100-CFB0-478B-8BB3-A94B82B62D69}"/>
              </a:ext>
            </a:extLst>
          </p:cNvPr>
          <p:cNvPicPr/>
          <p:nvPr/>
        </p:nvPicPr>
        <p:blipFill rotWithShape="1">
          <a:blip r:embed="rId3"/>
          <a:srcRect l="51037"/>
          <a:stretch/>
        </p:blipFill>
        <p:spPr>
          <a:xfrm>
            <a:off x="4391510" y="1826006"/>
            <a:ext cx="2515018" cy="395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7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51947A8-F108-4B45-818B-FEAD43A9F3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3" y="909725"/>
            <a:ext cx="1272874" cy="33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84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36EAD3C-BE40-4974-B439-2D65CBB465A5}"/>
              </a:ext>
            </a:extLst>
          </p:cNvPr>
          <p:cNvSpPr/>
          <p:nvPr/>
        </p:nvSpPr>
        <p:spPr>
          <a:xfrm>
            <a:off x="5709524" y="4387636"/>
            <a:ext cx="5883385" cy="1616442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660DFE0-DE1D-4BCC-996A-4C30BB9C3D7E}"/>
              </a:ext>
            </a:extLst>
          </p:cNvPr>
          <p:cNvSpPr/>
          <p:nvPr/>
        </p:nvSpPr>
        <p:spPr>
          <a:xfrm>
            <a:off x="5709524" y="2953406"/>
            <a:ext cx="5883385" cy="1294537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CA824E-F0CD-4332-A67B-A13C2281720A}"/>
              </a:ext>
            </a:extLst>
          </p:cNvPr>
          <p:cNvSpPr/>
          <p:nvPr/>
        </p:nvSpPr>
        <p:spPr>
          <a:xfrm>
            <a:off x="5880975" y="2062273"/>
            <a:ext cx="4410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ko-KR" altLang="en-US" sz="2400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태그 선택 시 어울리는 음악 추천</a:t>
            </a:r>
            <a:endParaRPr lang="ko-KR" altLang="ko-KR" sz="2400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0861E5-8ED5-45B4-960D-A203856F10F0}"/>
              </a:ext>
            </a:extLst>
          </p:cNvPr>
          <p:cNvSpPr/>
          <p:nvPr/>
        </p:nvSpPr>
        <p:spPr>
          <a:xfrm>
            <a:off x="5982190" y="3135618"/>
            <a:ext cx="5338052" cy="268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특정 태그에 해당하는 곡 리스트가 존재하고 여러 개의 태그 선택 시 겹치는 곡 리스트를 제시</a:t>
            </a:r>
            <a:endParaRPr lang="en-US" altLang="ko-KR" sz="1900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  <a:p>
            <a:pPr lvl="0" algn="just">
              <a:lnSpc>
                <a:spcPct val="150000"/>
              </a:lnSpc>
            </a:pPr>
            <a:endParaRPr lang="en-US" altLang="ko-KR" sz="1900" kern="1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가사에 대한 분석보다는 음악 전문가가 멜로디</a:t>
            </a:r>
            <a:r>
              <a:rPr lang="en-US" altLang="ko-KR" sz="19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19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장르와 같은 음악적인 요소를 고려하여 태그 별 리스트를 선정</a:t>
            </a:r>
            <a:endParaRPr lang="ko-KR" altLang="en-US" sz="1900" dirty="0">
              <a:solidFill>
                <a:schemeClr val="tx1">
                  <a:lumMod val="95000"/>
                  <a:lumOff val="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AA902-C294-4B43-BC11-8D13176D8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075" y="2086183"/>
            <a:ext cx="342900" cy="523875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E490255-5C7F-4A04-8A41-783A1CA92366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E8494FA-BD93-4AD2-A32B-F779DDA5ADF4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타 서비스 비교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8A61E0-EE7B-47F0-962F-B5A3385F8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7" b="30825"/>
          <a:stretch/>
        </p:blipFill>
        <p:spPr>
          <a:xfrm>
            <a:off x="1639511" y="2092481"/>
            <a:ext cx="2940878" cy="397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7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096457-A823-4907-88BC-C17894857E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6" b="24673"/>
          <a:stretch/>
        </p:blipFill>
        <p:spPr>
          <a:xfrm>
            <a:off x="5073081" y="863438"/>
            <a:ext cx="1215918" cy="4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0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3452596-5C33-4A8C-89DF-EC5ACC651083}"/>
              </a:ext>
            </a:extLst>
          </p:cNvPr>
          <p:cNvSpPr/>
          <p:nvPr/>
        </p:nvSpPr>
        <p:spPr>
          <a:xfrm>
            <a:off x="8077545" y="2837793"/>
            <a:ext cx="3357708" cy="2438400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7CA824E-F0CD-4332-A67B-A13C2281720A}"/>
              </a:ext>
            </a:extLst>
          </p:cNvPr>
          <p:cNvSpPr/>
          <p:nvPr/>
        </p:nvSpPr>
        <p:spPr>
          <a:xfrm>
            <a:off x="2076951" y="1534124"/>
            <a:ext cx="401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/>
            <a:r>
              <a:rPr lang="ko-KR" altLang="en-US" sz="2400" kern="100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Times New Roman" panose="02020603050405020304" pitchFamily="18" charset="0"/>
              </a:rPr>
              <a:t>날씨에 따른 음악 리스트 추천</a:t>
            </a:r>
            <a:endParaRPr lang="ko-KR" altLang="ko-KR" sz="2400" kern="100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AA902-C294-4B43-BC11-8D13176D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51" y="1558034"/>
            <a:ext cx="342900" cy="523875"/>
          </a:xfrm>
          <a:prstGeom prst="rect">
            <a:avLst/>
          </a:prstGeom>
        </p:spPr>
      </p:pic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CE490255-5C7F-4A04-8A41-783A1CA92366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6E8494FA-BD93-4AD2-A32B-F779DDA5ADF4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3-3.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타 서비스 비교 분석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알범까기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63B326-3D10-4FA5-BB59-26F21B107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49" y="3016301"/>
            <a:ext cx="1616107" cy="161610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FAE6931-671B-4A7B-85BA-9BA3E74883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11" y="3161376"/>
            <a:ext cx="907834" cy="90783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F9C43B-F538-47DE-954A-5A1B470513CB}"/>
              </a:ext>
            </a:extLst>
          </p:cNvPr>
          <p:cNvSpPr/>
          <p:nvPr/>
        </p:nvSpPr>
        <p:spPr>
          <a:xfrm>
            <a:off x="1731010" y="4564308"/>
            <a:ext cx="1392222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기상데이터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입력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241A757-6D3A-4C27-AF16-9C4D49A22AB2}"/>
              </a:ext>
            </a:extLst>
          </p:cNvPr>
          <p:cNvSpPr/>
          <p:nvPr/>
        </p:nvSpPr>
        <p:spPr>
          <a:xfrm>
            <a:off x="3528369" y="3662771"/>
            <a:ext cx="687743" cy="606830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2FA40F-A8ED-4A8B-A0F1-C9B3C7032C50}"/>
              </a:ext>
            </a:extLst>
          </p:cNvPr>
          <p:cNvGrpSpPr/>
          <p:nvPr/>
        </p:nvGrpSpPr>
        <p:grpSpPr>
          <a:xfrm>
            <a:off x="4601871" y="3066467"/>
            <a:ext cx="2185366" cy="1582274"/>
            <a:chOff x="7191053" y="1765439"/>
            <a:chExt cx="4019049" cy="2909919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E7312E5F-7967-4843-94BD-AD5177E8F14E}"/>
                </a:ext>
              </a:extLst>
            </p:cNvPr>
            <p:cNvGrpSpPr/>
            <p:nvPr/>
          </p:nvGrpSpPr>
          <p:grpSpPr>
            <a:xfrm>
              <a:off x="7191053" y="1765439"/>
              <a:ext cx="4019049" cy="2909919"/>
              <a:chOff x="2012766" y="3246370"/>
              <a:chExt cx="4019049" cy="2909919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34949D29-D206-4A32-8D3E-8B49E470878F}"/>
                  </a:ext>
                </a:extLst>
              </p:cNvPr>
              <p:cNvPicPr/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01" t="2264" r="14831" b="18989"/>
              <a:stretch/>
            </p:blipFill>
            <p:spPr bwMode="auto">
              <a:xfrm>
                <a:off x="2012766" y="3246370"/>
                <a:ext cx="4019049" cy="29099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" name="더하기 기호 26">
                <a:extLst>
                  <a:ext uri="{FF2B5EF4-FFF2-40B4-BE49-F238E27FC236}">
                    <a16:creationId xmlns:a16="http://schemas.microsoft.com/office/drawing/2014/main" id="{26D4FF20-D73F-4821-9CEA-91823E56D219}"/>
                  </a:ext>
                </a:extLst>
              </p:cNvPr>
              <p:cNvSpPr/>
              <p:nvPr/>
            </p:nvSpPr>
            <p:spPr>
              <a:xfrm>
                <a:off x="2607562" y="4520781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더하기 기호 27">
                <a:extLst>
                  <a:ext uri="{FF2B5EF4-FFF2-40B4-BE49-F238E27FC236}">
                    <a16:creationId xmlns:a16="http://schemas.microsoft.com/office/drawing/2014/main" id="{8BC167E4-89AB-4838-B0DF-AECB3B101282}"/>
                  </a:ext>
                </a:extLst>
              </p:cNvPr>
              <p:cNvSpPr/>
              <p:nvPr/>
            </p:nvSpPr>
            <p:spPr>
              <a:xfrm>
                <a:off x="4968141" y="3459036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더하기 기호 28">
                <a:extLst>
                  <a:ext uri="{FF2B5EF4-FFF2-40B4-BE49-F238E27FC236}">
                    <a16:creationId xmlns:a16="http://schemas.microsoft.com/office/drawing/2014/main" id="{E8812EDB-320A-4ADB-8D51-341125F08776}"/>
                  </a:ext>
                </a:extLst>
              </p:cNvPr>
              <p:cNvSpPr/>
              <p:nvPr/>
            </p:nvSpPr>
            <p:spPr>
              <a:xfrm>
                <a:off x="4073251" y="4701058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더하기 기호 29">
                <a:extLst>
                  <a:ext uri="{FF2B5EF4-FFF2-40B4-BE49-F238E27FC236}">
                    <a16:creationId xmlns:a16="http://schemas.microsoft.com/office/drawing/2014/main" id="{3AE586E3-979B-4DE0-853E-7FD4F0D629C7}"/>
                  </a:ext>
                </a:extLst>
              </p:cNvPr>
              <p:cNvSpPr/>
              <p:nvPr/>
            </p:nvSpPr>
            <p:spPr>
              <a:xfrm>
                <a:off x="5392101" y="4520780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더하기 기호 30">
                <a:extLst>
                  <a:ext uri="{FF2B5EF4-FFF2-40B4-BE49-F238E27FC236}">
                    <a16:creationId xmlns:a16="http://schemas.microsoft.com/office/drawing/2014/main" id="{13135516-0EAC-468B-8BDF-549FCCA6B5E2}"/>
                  </a:ext>
                </a:extLst>
              </p:cNvPr>
              <p:cNvSpPr/>
              <p:nvPr/>
            </p:nvSpPr>
            <p:spPr>
              <a:xfrm>
                <a:off x="3534987" y="5305694"/>
                <a:ext cx="341939" cy="341939"/>
              </a:xfrm>
              <a:prstGeom prst="mathPlus">
                <a:avLst>
                  <a:gd name="adj1" fmla="val 532"/>
                </a:avLst>
              </a:prstGeom>
              <a:ln>
                <a:solidFill>
                  <a:schemeClr val="accent3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27807482-DF1F-43CA-838C-AB99107F7088}"/>
                </a:ext>
              </a:extLst>
            </p:cNvPr>
            <p:cNvCxnSpPr/>
            <p:nvPr/>
          </p:nvCxnSpPr>
          <p:spPr>
            <a:xfrm flipV="1">
              <a:off x="9251538" y="2149074"/>
              <a:ext cx="1065859" cy="7668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E35B0D24-E065-4A7D-B3B5-844801D1B8AA}"/>
                </a:ext>
              </a:extLst>
            </p:cNvPr>
            <p:cNvCxnSpPr/>
            <p:nvPr/>
          </p:nvCxnSpPr>
          <p:spPr>
            <a:xfrm>
              <a:off x="9251538" y="2892128"/>
              <a:ext cx="1489819" cy="3279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0773F5B4-BA2C-4D68-8926-C79758BAD239}"/>
                </a:ext>
              </a:extLst>
            </p:cNvPr>
            <p:cNvCxnSpPr/>
            <p:nvPr/>
          </p:nvCxnSpPr>
          <p:spPr>
            <a:xfrm>
              <a:off x="9251538" y="2915971"/>
              <a:ext cx="170969" cy="4658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617ACD9-2E9F-45B7-B3AB-08E843873572}"/>
                </a:ext>
              </a:extLst>
            </p:cNvPr>
            <p:cNvCxnSpPr/>
            <p:nvPr/>
          </p:nvCxnSpPr>
          <p:spPr>
            <a:xfrm flipH="1">
              <a:off x="8884243" y="2915971"/>
              <a:ext cx="367295" cy="10797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AD2ADE2-3578-490C-A6B1-C8EFE18031D5}"/>
                </a:ext>
              </a:extLst>
            </p:cNvPr>
            <p:cNvCxnSpPr/>
            <p:nvPr/>
          </p:nvCxnSpPr>
          <p:spPr>
            <a:xfrm flipH="1">
              <a:off x="7956818" y="2915971"/>
              <a:ext cx="1294720" cy="2948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585A13-A211-4834-BE20-63D037BF3EFE}"/>
                </a:ext>
              </a:extLst>
            </p:cNvPr>
            <p:cNvSpPr/>
            <p:nvPr/>
          </p:nvSpPr>
          <p:spPr>
            <a:xfrm>
              <a:off x="9193277" y="2825769"/>
              <a:ext cx="156562" cy="15656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86FA0C3-E277-4F17-B022-536833F13B1D}"/>
              </a:ext>
            </a:extLst>
          </p:cNvPr>
          <p:cNvSpPr/>
          <p:nvPr/>
        </p:nvSpPr>
        <p:spPr>
          <a:xfrm>
            <a:off x="7102759" y="3662771"/>
            <a:ext cx="687743" cy="606830"/>
          </a:xfrm>
          <a:prstGeom prst="rightArrow">
            <a:avLst/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9C37688-48FF-451A-9ACA-2ADA8EA39F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02" y="3143718"/>
            <a:ext cx="907833" cy="907833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F14F8B3-3F13-4105-B585-67D89FF3502E}"/>
              </a:ext>
            </a:extLst>
          </p:cNvPr>
          <p:cNvSpPr/>
          <p:nvPr/>
        </p:nvSpPr>
        <p:spPr>
          <a:xfrm>
            <a:off x="4640466" y="4572476"/>
            <a:ext cx="2185365" cy="468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날씨 </a:t>
            </a:r>
            <a:r>
              <a:rPr lang="ko-KR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군집들과의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거리 계산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361C9FB-D8EC-49EB-A99B-E771E68BA9AF}"/>
              </a:ext>
            </a:extLst>
          </p:cNvPr>
          <p:cNvSpPr/>
          <p:nvPr/>
        </p:nvSpPr>
        <p:spPr>
          <a:xfrm>
            <a:off x="8205399" y="4133421"/>
            <a:ext cx="3124599" cy="89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가까운 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2</a:t>
            </a: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개의 군집 내 상위 키워드들을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많이 포함한 음원 순서대로 추천</a:t>
            </a:r>
            <a:endParaRPr lang="en-US" altLang="ko-KR" sz="1400" b="1" dirty="0">
              <a:solidFill>
                <a:schemeClr val="tx1">
                  <a:lumMod val="85000"/>
                  <a:lumOff val="1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851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50DA500-4967-48FD-9058-DFB18A2CF6D7}"/>
              </a:ext>
            </a:extLst>
          </p:cNvPr>
          <p:cNvSpPr/>
          <p:nvPr/>
        </p:nvSpPr>
        <p:spPr>
          <a:xfrm>
            <a:off x="1639511" y="5125361"/>
            <a:ext cx="7465301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C794243E-FA2D-4A38-8DB0-9CE81660FC65}"/>
              </a:ext>
            </a:extLst>
          </p:cNvPr>
          <p:cNvSpPr/>
          <p:nvPr/>
        </p:nvSpPr>
        <p:spPr>
          <a:xfrm>
            <a:off x="1639511" y="3473953"/>
            <a:ext cx="8798861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E4EAFF-02BF-4D1F-8EBA-72F7169FB6CB}"/>
              </a:ext>
            </a:extLst>
          </p:cNvPr>
          <p:cNvSpPr/>
          <p:nvPr/>
        </p:nvSpPr>
        <p:spPr>
          <a:xfrm>
            <a:off x="1639511" y="1822545"/>
            <a:ext cx="9764363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114D4-278C-4F00-889F-40BD258622FF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46DD0678-0894-4F2F-81CA-590232487E3C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기대효과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44A93E-6723-4158-8055-94667572EC19}"/>
              </a:ext>
            </a:extLst>
          </p:cNvPr>
          <p:cNvSpPr/>
          <p:nvPr/>
        </p:nvSpPr>
        <p:spPr>
          <a:xfrm>
            <a:off x="1908545" y="2311864"/>
            <a:ext cx="8228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기상에 어울리는 가사를 가진 음악을 추천할 수 있는 새로운 분석 모델 제시</a:t>
            </a:r>
            <a:endParaRPr lang="ko-KR" altLang="en-US" sz="20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5CC3C9-85C7-4A8D-9742-83B9279BA399}"/>
              </a:ext>
            </a:extLst>
          </p:cNvPr>
          <p:cNvSpPr/>
          <p:nvPr/>
        </p:nvSpPr>
        <p:spPr>
          <a:xfrm>
            <a:off x="1908546" y="5607530"/>
            <a:ext cx="89437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날씨에 따른 대중의 감성 상태 짐작 및 감성 사전 제작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CABF84-40E6-4383-A34C-30506D79AB6E}"/>
              </a:ext>
            </a:extLst>
          </p:cNvPr>
          <p:cNvSpPr/>
          <p:nvPr/>
        </p:nvSpPr>
        <p:spPr>
          <a:xfrm>
            <a:off x="1870505" y="3956122"/>
            <a:ext cx="70787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시기에 따른 가사 빈도수 변화를 확인하여 향후 노래 작사에 활용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9BB49A-F931-4072-B2E5-7A068BDEA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923" y="5343129"/>
            <a:ext cx="887585" cy="8875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A18114-6657-4986-B8C5-39B6ABB467A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27" y="1995103"/>
            <a:ext cx="1002854" cy="100285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BAA82D4-8241-4693-B17E-413762517A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772" y="3602304"/>
            <a:ext cx="1015474" cy="101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721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6DCF7D7-170C-4A26-9CDD-6BEDE5F50076}"/>
              </a:ext>
            </a:extLst>
          </p:cNvPr>
          <p:cNvSpPr/>
          <p:nvPr/>
        </p:nvSpPr>
        <p:spPr>
          <a:xfrm>
            <a:off x="1639511" y="3473953"/>
            <a:ext cx="8863026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ADB0B4-E0F5-49A6-AC60-F799151720DC}"/>
              </a:ext>
            </a:extLst>
          </p:cNvPr>
          <p:cNvSpPr/>
          <p:nvPr/>
        </p:nvSpPr>
        <p:spPr>
          <a:xfrm>
            <a:off x="1639511" y="1822545"/>
            <a:ext cx="8549839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4114D4-278C-4F00-889F-40BD258622FF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결과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46DD0678-0894-4F2F-81CA-590232487E3C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6095999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3-4. 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기대효과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3613E8D-3094-486D-9D7D-7DA665FE3B60}"/>
              </a:ext>
            </a:extLst>
          </p:cNvPr>
          <p:cNvSpPr/>
          <p:nvPr/>
        </p:nvSpPr>
        <p:spPr>
          <a:xfrm>
            <a:off x="1913703" y="3935459"/>
            <a:ext cx="73805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유행어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신조어가 가사에 반영되는 것을 이용하여 형태소 사전 보완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91B141A-B8EF-4E26-ACA6-BCC2C3A9F750}"/>
              </a:ext>
            </a:extLst>
          </p:cNvPr>
          <p:cNvSpPr/>
          <p:nvPr/>
        </p:nvSpPr>
        <p:spPr>
          <a:xfrm>
            <a:off x="1913703" y="1974788"/>
            <a:ext cx="8053257" cy="933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날씨 별 감성 키워드 분석을 통해 소비자 맞춤형 마케팅에 활용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예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도서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공연 등 감성적 요인이 크게 작용하는 산업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)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776B99-D012-467C-B896-B5CFCC9F84C7}"/>
              </a:ext>
            </a:extLst>
          </p:cNvPr>
          <p:cNvSpPr/>
          <p:nvPr/>
        </p:nvSpPr>
        <p:spPr>
          <a:xfrm>
            <a:off x="1639511" y="5125361"/>
            <a:ext cx="10156249" cy="1323123"/>
          </a:xfrm>
          <a:prstGeom prst="roundRect">
            <a:avLst/>
          </a:prstGeom>
          <a:solidFill>
            <a:srgbClr val="F1E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50728-D830-4353-9601-3C18620E0D7E}"/>
              </a:ext>
            </a:extLst>
          </p:cNvPr>
          <p:cNvSpPr/>
          <p:nvPr/>
        </p:nvSpPr>
        <p:spPr>
          <a:xfrm>
            <a:off x="1913703" y="5586867"/>
            <a:ext cx="94139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사용자의 재생 목록을 추가 분석하여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기상에 따른 개인별 감성분석</a:t>
            </a:r>
            <a:r>
              <a:rPr lang="en-US" altLang="ko-KR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, </a:t>
            </a:r>
            <a:r>
              <a:rPr lang="ko-KR" altLang="en-US" sz="2000" dirty="0">
                <a:latin typeface="-윤고딕340" panose="02030504000101010101" pitchFamily="18" charset="-127"/>
                <a:ea typeface="-윤고딕340" panose="02030504000101010101" pitchFamily="18" charset="-127"/>
              </a:rPr>
              <a:t>음악 추천</a:t>
            </a:r>
            <a:endParaRPr lang="en-US" altLang="ko-KR" sz="2000" dirty="0"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0DCC2D-95F4-41CF-8785-105758F91B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983" y="3696452"/>
            <a:ext cx="887585" cy="8875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33AEF5-3ABA-4DDB-900A-225C1C885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578" y="2000574"/>
            <a:ext cx="998809" cy="99880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A08C8B-B717-4648-A032-AE34A51C16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167" y="5257071"/>
            <a:ext cx="1059702" cy="105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794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7AA0B1-E399-467C-958A-DC69E1E9BA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34656" r="52866" b="22023"/>
          <a:stretch/>
        </p:blipFill>
        <p:spPr>
          <a:xfrm>
            <a:off x="6169613" y="3153508"/>
            <a:ext cx="1201775" cy="1658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89F575-F803-4D4F-B9B5-17875683D3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2" t="34532" r="52728" b="22147"/>
          <a:stretch/>
        </p:blipFill>
        <p:spPr>
          <a:xfrm>
            <a:off x="4756802" y="3153508"/>
            <a:ext cx="1201775" cy="1658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141D54-0B63-499F-9FBC-B5DB6D6FD0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6" t="34542" r="53292" b="22285"/>
          <a:stretch/>
        </p:blipFill>
        <p:spPr>
          <a:xfrm>
            <a:off x="7637585" y="3153508"/>
            <a:ext cx="1201775" cy="1658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5C3821-CC2C-4AC6-9A20-3A0CFA5897C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74" t="34112" r="53245" b="22568"/>
          <a:stretch/>
        </p:blipFill>
        <p:spPr>
          <a:xfrm>
            <a:off x="3317631" y="3153508"/>
            <a:ext cx="1201775" cy="1658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370930-DCA1-47E1-B2CD-6DB18CB4ABCD}"/>
              </a:ext>
            </a:extLst>
          </p:cNvPr>
          <p:cNvSpPr txBox="1"/>
          <p:nvPr/>
        </p:nvSpPr>
        <p:spPr>
          <a:xfrm>
            <a:off x="3650354" y="4998697"/>
            <a:ext cx="707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이민수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DF390-2B5D-4F6A-9930-952736CA2360}"/>
              </a:ext>
            </a:extLst>
          </p:cNvPr>
          <p:cNvSpPr txBox="1"/>
          <p:nvPr/>
        </p:nvSpPr>
        <p:spPr>
          <a:xfrm>
            <a:off x="5064895" y="4998696"/>
            <a:ext cx="707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이슬비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0A023D-DA6D-4365-8A9A-7E72722A71B2}"/>
              </a:ext>
            </a:extLst>
          </p:cNvPr>
          <p:cNvSpPr txBox="1"/>
          <p:nvPr/>
        </p:nvSpPr>
        <p:spPr>
          <a:xfrm>
            <a:off x="6479436" y="4998695"/>
            <a:ext cx="707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김희범</a:t>
            </a:r>
            <a:endParaRPr lang="ko-KR" altLang="en-US" sz="1200" dirty="0"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1FF57-947F-4482-823A-1981F8A72124}"/>
              </a:ext>
            </a:extLst>
          </p:cNvPr>
          <p:cNvSpPr txBox="1"/>
          <p:nvPr/>
        </p:nvSpPr>
        <p:spPr>
          <a:xfrm>
            <a:off x="7963811" y="4998695"/>
            <a:ext cx="707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양주영</a:t>
            </a: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8F7DE42B-62F2-498F-AEBC-2B5A83166B0E}"/>
              </a:ext>
            </a:extLst>
          </p:cNvPr>
          <p:cNvSpPr txBox="1">
            <a:spLocks/>
          </p:cNvSpPr>
          <p:nvPr/>
        </p:nvSpPr>
        <p:spPr>
          <a:xfrm>
            <a:off x="3323214" y="2155450"/>
            <a:ext cx="5603072" cy="180974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6700" dirty="0">
                <a:solidFill>
                  <a:srgbClr val="496F74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THANK YOU</a:t>
            </a:r>
            <a:endParaRPr lang="ko-KR" altLang="en-US" sz="6700" dirty="0">
              <a:solidFill>
                <a:srgbClr val="496F74"/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580179-1517-4829-92BB-4A7B2F7103B9}"/>
              </a:ext>
            </a:extLst>
          </p:cNvPr>
          <p:cNvSpPr txBox="1"/>
          <p:nvPr/>
        </p:nvSpPr>
        <p:spPr>
          <a:xfrm>
            <a:off x="9368095" y="4998694"/>
            <a:ext cx="707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정해준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600E9E-A48A-4415-9F97-D450B8ED3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5557" y="3153508"/>
            <a:ext cx="1221859" cy="1658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3933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텍스트 개체 틀 2"/>
          <p:cNvSpPr txBox="1">
            <a:spLocks/>
          </p:cNvSpPr>
          <p:nvPr/>
        </p:nvSpPr>
        <p:spPr>
          <a:xfrm>
            <a:off x="1330881" y="1434961"/>
            <a:ext cx="2391351" cy="537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사람이 직접 선곡</a:t>
            </a:r>
          </a:p>
        </p:txBody>
      </p:sp>
      <p:pic>
        <p:nvPicPr>
          <p:cNvPr id="35" name="그림 34" descr="KakaoTalk_20181023_155040607.jpg">
            <a:extLst>
              <a:ext uri="{FF2B5EF4-FFF2-40B4-BE49-F238E27FC236}">
                <a16:creationId xmlns:a16="http://schemas.microsoft.com/office/drawing/2014/main" id="{7BEF5D5D-B092-4DD9-9C6C-18F4647EF1C7}"/>
              </a:ext>
            </a:extLst>
          </p:cNvPr>
          <p:cNvPicPr/>
          <p:nvPr/>
        </p:nvPicPr>
        <p:blipFill>
          <a:blip r:embed="rId2"/>
          <a:srcRect t="3021" b="54063"/>
          <a:stretch>
            <a:fillRect/>
          </a:stretch>
        </p:blipFill>
        <p:spPr>
          <a:xfrm>
            <a:off x="1809991" y="1864160"/>
            <a:ext cx="2004521" cy="184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7000"/>
              </a:srgbClr>
            </a:outerShdw>
          </a:effectLst>
        </p:spPr>
      </p:pic>
      <p:sp>
        <p:nvSpPr>
          <p:cNvPr id="41" name="텍스트 개체 틀 2">
            <a:extLst>
              <a:ext uri="{FF2B5EF4-FFF2-40B4-BE49-F238E27FC236}">
                <a16:creationId xmlns:a16="http://schemas.microsoft.com/office/drawing/2014/main" id="{908D5135-594C-4413-89A0-AC5D6F86917B}"/>
              </a:ext>
            </a:extLst>
          </p:cNvPr>
          <p:cNvSpPr txBox="1">
            <a:spLocks/>
          </p:cNvSpPr>
          <p:nvPr/>
        </p:nvSpPr>
        <p:spPr>
          <a:xfrm>
            <a:off x="5762048" y="1429684"/>
            <a:ext cx="3132795" cy="6325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l"/>
            </a:pPr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카테고리에 따른 추천</a:t>
            </a:r>
            <a:endParaRPr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 marL="0" indent="0" algn="ctr">
              <a:buNone/>
            </a:pPr>
            <a:endParaRPr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AAD6E2A6-94BB-4872-B003-F8BCC13B1679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911B8F31-A0CF-4739-9A52-3EA55FDC3A31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4122537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현재 음원 추천 서비스의 형태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B0A7BB5-08FD-44AC-A3D8-1BB48FED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309" y="4041062"/>
            <a:ext cx="3391283" cy="184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6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7B70CF-C3F0-4447-8D96-C1DD392ABF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26" b="28041"/>
          <a:stretch/>
        </p:blipFill>
        <p:spPr>
          <a:xfrm>
            <a:off x="6238946" y="4605778"/>
            <a:ext cx="1714693" cy="193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6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48D07C7-6FEA-45A4-B777-530B1ABCC5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87" b="32883"/>
          <a:stretch/>
        </p:blipFill>
        <p:spPr>
          <a:xfrm>
            <a:off x="8430537" y="4605778"/>
            <a:ext cx="1714693" cy="1930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6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FDE7231-F9D6-435C-B924-62F15208F0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934" b="30608"/>
          <a:stretch/>
        </p:blipFill>
        <p:spPr>
          <a:xfrm>
            <a:off x="6238946" y="1864160"/>
            <a:ext cx="1714693" cy="2307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6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B9DF43-78D4-4A58-B860-55CC85A495C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497" b="31221"/>
          <a:stretch/>
        </p:blipFill>
        <p:spPr>
          <a:xfrm>
            <a:off x="8430537" y="1864160"/>
            <a:ext cx="1714693" cy="23009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1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1011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48410659-0776-4889-8EBA-5B1F06595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4" b="9395"/>
          <a:stretch/>
        </p:blipFill>
        <p:spPr>
          <a:xfrm>
            <a:off x="2363627" y="2168574"/>
            <a:ext cx="1992715" cy="308636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4E25A3C-DD6C-44AA-86AC-41E4B5DD6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91" y="1582349"/>
            <a:ext cx="4356989" cy="478285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E5D6664-D6D0-495A-A719-0102478115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87" b="33343"/>
          <a:stretch/>
        </p:blipFill>
        <p:spPr>
          <a:xfrm>
            <a:off x="7484384" y="1797152"/>
            <a:ext cx="3093690" cy="3457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7000"/>
              </a:srgbClr>
            </a:outerShdw>
          </a:effectLst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AAD6E2A6-94BB-4872-B003-F8BCC13B1679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70874AB-B586-4041-9B2F-36A67A530545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4122537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현재 음원 추천 서비스의 형태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37970E8-2554-4810-9167-E2EF31F270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20" y="926880"/>
            <a:ext cx="1133880" cy="297708"/>
          </a:xfrm>
          <a:prstGeom prst="rect">
            <a:avLst/>
          </a:prstGeom>
        </p:spPr>
      </p:pic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01F8481-362A-4345-BC08-58379614D5BB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010891" y="2276671"/>
            <a:ext cx="3449531" cy="548376"/>
          </a:xfrm>
          <a:prstGeom prst="bentConnector3">
            <a:avLst>
              <a:gd name="adj1" fmla="val 50000"/>
            </a:avLst>
          </a:prstGeom>
          <a:ln w="76200">
            <a:solidFill>
              <a:srgbClr val="EC7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685972D-9720-479C-A72A-C17C79E04589}"/>
              </a:ext>
            </a:extLst>
          </p:cNvPr>
          <p:cNvSpPr/>
          <p:nvPr/>
        </p:nvSpPr>
        <p:spPr>
          <a:xfrm>
            <a:off x="2440084" y="2667903"/>
            <a:ext cx="1570807" cy="314288"/>
          </a:xfrm>
          <a:prstGeom prst="rect">
            <a:avLst/>
          </a:prstGeom>
          <a:noFill/>
          <a:ln w="76200"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DF7D8D5-6228-4B1C-A000-118EC97EEF06}"/>
              </a:ext>
            </a:extLst>
          </p:cNvPr>
          <p:cNvSpPr/>
          <p:nvPr/>
        </p:nvSpPr>
        <p:spPr>
          <a:xfrm>
            <a:off x="7387012" y="5505386"/>
            <a:ext cx="3288434" cy="88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날씨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기반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 추천 서비스들의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추천 </a:t>
            </a:r>
            <a:r>
              <a:rPr lang="ko-KR" altLang="ko-KR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기준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이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매우 </a:t>
            </a:r>
            <a:r>
              <a:rPr lang="ko-KR" altLang="en-US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모호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함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9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F79430-87DE-4106-BD65-39534E79C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34" b="16284"/>
          <a:stretch/>
        </p:blipFill>
        <p:spPr>
          <a:xfrm>
            <a:off x="2360329" y="2180921"/>
            <a:ext cx="1935082" cy="3173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4CD221-074C-4EBE-91DC-5F3A851D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91" y="1582349"/>
            <a:ext cx="4356989" cy="4782856"/>
          </a:xfrm>
          <a:prstGeom prst="rect">
            <a:avLst/>
          </a:prstGeom>
        </p:spPr>
      </p:pic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AAD6E2A6-94BB-4872-B003-F8BCC13B1679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E70874AB-B586-4041-9B2F-36A67A530545}"/>
              </a:ext>
            </a:extLst>
          </p:cNvPr>
          <p:cNvSpPr txBox="1">
            <a:spLocks/>
          </p:cNvSpPr>
          <p:nvPr/>
        </p:nvSpPr>
        <p:spPr>
          <a:xfrm>
            <a:off x="1639511" y="921173"/>
            <a:ext cx="4122537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현재 음원 추천 서비스의 형태 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-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210 맨발의청춘 B" panose="02020603020101020101" pitchFamily="18" charset="-127"/>
              <a:ea typeface="210 맨발의청춘 B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8A6160-0D85-4AC1-A908-2626B324AD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7" b="30825"/>
          <a:stretch/>
        </p:blipFill>
        <p:spPr>
          <a:xfrm>
            <a:off x="7460423" y="1528003"/>
            <a:ext cx="2940878" cy="397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37000"/>
              </a:srgbClr>
            </a:outerShdw>
          </a:effectLst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2D65F8B-C544-451E-A80A-872917BE48D8}"/>
              </a:ext>
            </a:extLst>
          </p:cNvPr>
          <p:cNvCxnSpPr>
            <a:cxnSpLocks/>
          </p:cNvCxnSpPr>
          <p:nvPr/>
        </p:nvCxnSpPr>
        <p:spPr>
          <a:xfrm flipV="1">
            <a:off x="3337885" y="2276669"/>
            <a:ext cx="4122537" cy="1855001"/>
          </a:xfrm>
          <a:prstGeom prst="bentConnector3">
            <a:avLst>
              <a:gd name="adj1" fmla="val 64034"/>
            </a:avLst>
          </a:prstGeom>
          <a:ln w="76200">
            <a:solidFill>
              <a:srgbClr val="EC745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AECF1A2-7DA7-4B22-A012-918E22029CA3}"/>
              </a:ext>
            </a:extLst>
          </p:cNvPr>
          <p:cNvSpPr/>
          <p:nvPr/>
        </p:nvSpPr>
        <p:spPr>
          <a:xfrm>
            <a:off x="2374018" y="3977157"/>
            <a:ext cx="963867" cy="319404"/>
          </a:xfrm>
          <a:prstGeom prst="rect">
            <a:avLst/>
          </a:prstGeom>
          <a:noFill/>
          <a:ln w="76200">
            <a:solidFill>
              <a:srgbClr val="EC7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AD3316A-B954-4F46-8A05-D781D419FFD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" t="27158" b="24673"/>
          <a:stretch/>
        </p:blipFill>
        <p:spPr>
          <a:xfrm>
            <a:off x="5642263" y="921172"/>
            <a:ext cx="917016" cy="3702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546EE52-1028-4C92-AD2D-2909606381AE}"/>
              </a:ext>
            </a:extLst>
          </p:cNvPr>
          <p:cNvSpPr/>
          <p:nvPr/>
        </p:nvSpPr>
        <p:spPr>
          <a:xfrm>
            <a:off x="7311094" y="5707192"/>
            <a:ext cx="3288434" cy="8877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ko-KR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날씨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기반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 추천 서비스들의</a:t>
            </a:r>
            <a:r>
              <a:rPr lang="en-US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추천 </a:t>
            </a:r>
            <a:r>
              <a:rPr lang="ko-KR" altLang="ko-KR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기준</a:t>
            </a:r>
            <a:r>
              <a:rPr lang="ko-KR" altLang="ko-KR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이 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매우 </a:t>
            </a:r>
            <a:r>
              <a:rPr lang="ko-KR" altLang="en-US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모호</a:t>
            </a:r>
            <a:r>
              <a:rPr lang="ko-KR" altLang="en-US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함</a:t>
            </a:r>
            <a:endParaRPr lang="en-US" altLang="ko-KR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44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06D0DA-E72D-44E1-A043-4E003FF9E191}"/>
              </a:ext>
            </a:extLst>
          </p:cNvPr>
          <p:cNvSpPr/>
          <p:nvPr/>
        </p:nvSpPr>
        <p:spPr>
          <a:xfrm>
            <a:off x="1939488" y="4850740"/>
            <a:ext cx="9224698" cy="1187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기상데이터와 일별 음원 차트 데이터를 함께 분석하여 모호한 추천 기준을 보완 </a:t>
            </a:r>
            <a:endParaRPr lang="en-US" altLang="ko-KR" sz="1900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</a:t>
            </a:r>
            <a:r>
              <a:rPr lang="en-US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/ </a:t>
            </a:r>
            <a:r>
              <a:rPr lang="ko-KR" altLang="ko-KR" sz="1900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뮤직비디오 스트리밍 업체에 </a:t>
            </a:r>
            <a:r>
              <a:rPr lang="ko-KR" altLang="ko-KR" sz="1900" b="1" dirty="0">
                <a:solidFill>
                  <a:srgbClr val="C00000"/>
                </a:solidFill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새로운 분석모델 제시</a:t>
            </a:r>
            <a:endParaRPr lang="ko-KR" altLang="en-US" sz="1900" b="1" dirty="0">
              <a:solidFill>
                <a:srgbClr val="C00000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006FE42A-ED08-4C74-A423-4FD5506FEC6E}"/>
              </a:ext>
            </a:extLst>
          </p:cNvPr>
          <p:cNvSpPr txBox="1">
            <a:spLocks/>
          </p:cNvSpPr>
          <p:nvPr/>
        </p:nvSpPr>
        <p:spPr>
          <a:xfrm>
            <a:off x="1330881" y="386903"/>
            <a:ext cx="3511608" cy="6068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선정 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70206E-CA1A-419A-813A-C004DCB80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15" y="1597697"/>
            <a:ext cx="2270515" cy="22705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B832F8-F777-4D6B-9FDB-C91DE011B9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458" y="1962596"/>
            <a:ext cx="1836504" cy="18365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368A56F-C500-4F9F-A140-2BE4B96A4BE5}"/>
              </a:ext>
            </a:extLst>
          </p:cNvPr>
          <p:cNvSpPr/>
          <p:nvPr/>
        </p:nvSpPr>
        <p:spPr>
          <a:xfrm>
            <a:off x="3074697" y="3767986"/>
            <a:ext cx="1723549" cy="576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일별 </a:t>
            </a:r>
            <a:r>
              <a:rPr lang="ko-KR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기상데이터</a:t>
            </a:r>
            <a:endParaRPr lang="en-US" altLang="ko-KR" b="1" dirty="0">
              <a:latin typeface="-윤고딕340" panose="02030504000101010101" pitchFamily="18" charset="-127"/>
              <a:ea typeface="-윤고딕340" panose="02030504000101010101" pitchFamily="18" charset="-127"/>
              <a:cs typeface="Arial" panose="020B06040202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0813744-6CEC-4765-880C-1734B40BE1BC}"/>
              </a:ext>
            </a:extLst>
          </p:cNvPr>
          <p:cNvSpPr/>
          <p:nvPr/>
        </p:nvSpPr>
        <p:spPr>
          <a:xfrm>
            <a:off x="8006320" y="3974774"/>
            <a:ext cx="23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일별 </a:t>
            </a:r>
            <a:r>
              <a:rPr lang="ko-KR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음원 </a:t>
            </a:r>
            <a:r>
              <a:rPr lang="ko-KR" altLang="en-US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차트</a:t>
            </a:r>
            <a:r>
              <a:rPr lang="ko-KR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데이터</a:t>
            </a:r>
            <a:r>
              <a:rPr lang="en-US" altLang="ko-KR" b="1" dirty="0">
                <a:latin typeface="-윤고딕340" panose="02030504000101010101" pitchFamily="18" charset="-127"/>
                <a:ea typeface="-윤고딕340" panose="02030504000101010101" pitchFamily="18" charset="-127"/>
                <a:cs typeface="Arial" panose="020B0604020202020204" pitchFamily="34" charset="0"/>
              </a:rPr>
              <a:t> </a:t>
            </a:r>
            <a:endParaRPr lang="ko-KR" altLang="en-US" dirty="0"/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9034EB03-1BA2-4E00-B8F9-ABB2AAC5E5EB}"/>
              </a:ext>
            </a:extLst>
          </p:cNvPr>
          <p:cNvSpPr/>
          <p:nvPr/>
        </p:nvSpPr>
        <p:spPr>
          <a:xfrm>
            <a:off x="6150554" y="2581672"/>
            <a:ext cx="1049080" cy="1010093"/>
          </a:xfrm>
          <a:prstGeom prst="plus">
            <a:avLst>
              <a:gd name="adj" fmla="val 37632"/>
            </a:avLst>
          </a:prstGeom>
          <a:solidFill>
            <a:srgbClr val="49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95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C7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01C7D-F114-40F3-A6FD-F1505DE449EF}"/>
              </a:ext>
            </a:extLst>
          </p:cNvPr>
          <p:cNvSpPr txBox="1"/>
          <p:nvPr/>
        </p:nvSpPr>
        <p:spPr>
          <a:xfrm>
            <a:off x="3790520" y="2921168"/>
            <a:ext cx="461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210 맨발의청춘 B" panose="02020603020101020101" pitchFamily="18" charset="-127"/>
                <a:ea typeface="210 맨발의청춘 B" panose="02020603020101020101" pitchFamily="18" charset="-127"/>
              </a:rPr>
              <a:t>프로젝트 소개 </a:t>
            </a:r>
          </a:p>
        </p:txBody>
      </p:sp>
    </p:spTree>
    <p:extLst>
      <p:ext uri="{BB962C8B-B14F-4D97-AF65-F5344CB8AC3E}">
        <p14:creationId xmlns:p14="http://schemas.microsoft.com/office/powerpoint/2010/main" val="299380589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청록색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사용자 지정 3">
      <a:majorFont>
        <a:latin typeface="KoPub돋움체 Medium"/>
        <a:ea typeface="KoPub돋움체 Medium"/>
        <a:cs typeface=""/>
      </a:majorFont>
      <a:minorFont>
        <a:latin typeface="KoPub돋움체 Medium"/>
        <a:ea typeface="KoPub돋움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63D97651-9F09-4B96-A8BE-BCF06120534C}" vid="{32553D14-C644-4D00-8AF9-F760326BB1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2092</TotalTime>
  <Words>2235</Words>
  <Application>Microsoft Office PowerPoint</Application>
  <PresentationFormat>와이드스크린</PresentationFormat>
  <Paragraphs>474</Paragraphs>
  <Slides>46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Arial</vt:lpstr>
      <vt:lpstr>맑은 고딕</vt:lpstr>
      <vt:lpstr>HY목각파임B</vt:lpstr>
      <vt:lpstr>Times New Roman</vt:lpstr>
      <vt:lpstr>210 맨발의청춘 B</vt:lpstr>
      <vt:lpstr>Cambria Math</vt:lpstr>
      <vt:lpstr>-윤고딕340</vt:lpstr>
      <vt:lpstr>KoPub돋움체 Medium</vt:lpstr>
      <vt:lpstr>Wingdings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MINSU LEE</cp:lastModifiedBy>
  <cp:revision>256</cp:revision>
  <dcterms:created xsi:type="dcterms:W3CDTF">2015-04-03T04:33:23Z</dcterms:created>
  <dcterms:modified xsi:type="dcterms:W3CDTF">2018-10-29T08:16:03Z</dcterms:modified>
</cp:coreProperties>
</file>